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7" r:id="rId5"/>
    <p:sldId id="258" r:id="rId6"/>
    <p:sldId id="288" r:id="rId7"/>
    <p:sldId id="267" r:id="rId8"/>
    <p:sldId id="293" r:id="rId9"/>
    <p:sldId id="284" r:id="rId10"/>
    <p:sldId id="265" r:id="rId11"/>
    <p:sldId id="274" r:id="rId12"/>
    <p:sldId id="292" r:id="rId13"/>
    <p:sldId id="286" r:id="rId14"/>
    <p:sldId id="281" r:id="rId15"/>
    <p:sldId id="278" r:id="rId16"/>
    <p:sldId id="279" r:id="rId17"/>
    <p:sldId id="283" r:id="rId18"/>
    <p:sldId id="260" r:id="rId19"/>
    <p:sldId id="282" r:id="rId20"/>
    <p:sldId id="268" r:id="rId21"/>
    <p:sldId id="289" r:id="rId22"/>
    <p:sldId id="290" r:id="rId23"/>
    <p:sldId id="280" r:id="rId24"/>
    <p:sldId id="25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24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4E496-D8B6-4EF8-AF56-63528062637E}" type="datetimeFigureOut">
              <a:rPr lang="en-GB" smtClean="0"/>
              <a:t>12/09/2025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BB338-D9C4-44DA-BF4F-F5E44D3C0B19}" type="slidenum">
              <a:rPr lang="en-GB" smtClean="0"/>
              <a:t>‹#›</a:t>
            </a:fld>
            <a:endParaRPr lang="en-GB"/>
          </a:p>
        </p:txBody>
      </p:sp>
    </p:spTree>
    <p:extLst>
      <p:ext uri="{BB962C8B-B14F-4D97-AF65-F5344CB8AC3E}">
        <p14:creationId xmlns:p14="http://schemas.microsoft.com/office/powerpoint/2010/main" val="284755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5EE3B96-2763-442C-9993-73AD0BC1A16F}" type="slidenum">
              <a:rPr lang="en-GB" altLang="en-US" smtClean="0">
                <a:latin typeface="Comic Sans MS" pitchFamily="66" charset="0"/>
              </a:rPr>
              <a:pPr eaLnBrk="1" hangingPunct="1">
                <a:spcBef>
                  <a:spcPct val="0"/>
                </a:spcBef>
              </a:pPr>
              <a:t>1</a:t>
            </a:fld>
            <a:endParaRPr lang="en-GB" altLang="en-US">
              <a:latin typeface="Comic Sans MS" pitchFamily="66" charset="0"/>
            </a:endParaRPr>
          </a:p>
        </p:txBody>
      </p:sp>
    </p:spTree>
    <p:extLst>
      <p:ext uri="{BB962C8B-B14F-4D97-AF65-F5344CB8AC3E}">
        <p14:creationId xmlns:p14="http://schemas.microsoft.com/office/powerpoint/2010/main" val="259373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8A16444-E25A-4C96-986E-485F61E52D95}" type="slidenum">
              <a:rPr lang="en-GB" altLang="en-US" smtClean="0">
                <a:latin typeface="Comic Sans MS" pitchFamily="66" charset="0"/>
              </a:rPr>
              <a:pPr eaLnBrk="1" hangingPunct="1">
                <a:spcBef>
                  <a:spcPct val="0"/>
                </a:spcBef>
              </a:pPr>
              <a:t>2</a:t>
            </a:fld>
            <a:endParaRPr lang="en-GB" altLang="en-US">
              <a:latin typeface="Comic Sans MS" pitchFamily="66" charset="0"/>
            </a:endParaRPr>
          </a:p>
        </p:txBody>
      </p:sp>
    </p:spTree>
    <p:extLst>
      <p:ext uri="{BB962C8B-B14F-4D97-AF65-F5344CB8AC3E}">
        <p14:creationId xmlns:p14="http://schemas.microsoft.com/office/powerpoint/2010/main" val="145837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572F717-5CBF-42DB-81B5-D6D2A476E53C}" type="slidenum">
              <a:rPr lang="en-GB" altLang="en-US" smtClean="0">
                <a:latin typeface="Comic Sans MS" pitchFamily="66" charset="0"/>
              </a:rPr>
              <a:pPr eaLnBrk="1" hangingPunct="1">
                <a:spcBef>
                  <a:spcPct val="0"/>
                </a:spcBef>
              </a:pPr>
              <a:t>4</a:t>
            </a:fld>
            <a:endParaRPr lang="en-GB" altLang="en-US">
              <a:latin typeface="Comic Sans MS" pitchFamily="66" charset="0"/>
            </a:endParaRPr>
          </a:p>
        </p:txBody>
      </p:sp>
    </p:spTree>
    <p:extLst>
      <p:ext uri="{BB962C8B-B14F-4D97-AF65-F5344CB8AC3E}">
        <p14:creationId xmlns:p14="http://schemas.microsoft.com/office/powerpoint/2010/main" val="111430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9EE8D46-CC69-4ECD-A48F-4B8100AEE85E}" type="slidenum">
              <a:rPr lang="en-GB" altLang="en-US" smtClean="0">
                <a:latin typeface="Comic Sans MS" pitchFamily="66" charset="0"/>
              </a:rPr>
              <a:pPr eaLnBrk="1" hangingPunct="1">
                <a:spcBef>
                  <a:spcPct val="0"/>
                </a:spcBef>
              </a:pPr>
              <a:t>7</a:t>
            </a:fld>
            <a:endParaRPr lang="en-GB" altLang="en-US">
              <a:latin typeface="Comic Sans MS" pitchFamily="66" charset="0"/>
            </a:endParaRPr>
          </a:p>
        </p:txBody>
      </p:sp>
    </p:spTree>
    <p:extLst>
      <p:ext uri="{BB962C8B-B14F-4D97-AF65-F5344CB8AC3E}">
        <p14:creationId xmlns:p14="http://schemas.microsoft.com/office/powerpoint/2010/main" val="146137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1FB5431-3FC0-4D4E-8CAB-F0910AA23E7A}" type="slidenum">
              <a:rPr lang="en-GB" altLang="en-US" smtClean="0">
                <a:latin typeface="Comic Sans MS" pitchFamily="66" charset="0"/>
              </a:rPr>
              <a:pPr eaLnBrk="1" hangingPunct="1">
                <a:spcBef>
                  <a:spcPct val="0"/>
                </a:spcBef>
              </a:pPr>
              <a:t>15</a:t>
            </a:fld>
            <a:endParaRPr lang="en-GB" altLang="en-US">
              <a:latin typeface="Comic Sans MS" pitchFamily="66" charset="0"/>
            </a:endParaRPr>
          </a:p>
        </p:txBody>
      </p:sp>
    </p:spTree>
    <p:extLst>
      <p:ext uri="{BB962C8B-B14F-4D97-AF65-F5344CB8AC3E}">
        <p14:creationId xmlns:p14="http://schemas.microsoft.com/office/powerpoint/2010/main" val="207528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624D154-AB83-4103-A8A6-5355CCC13602}" type="slidenum">
              <a:rPr lang="en-GB" altLang="en-US" smtClean="0">
                <a:latin typeface="Comic Sans MS" pitchFamily="66" charset="0"/>
              </a:rPr>
              <a:pPr eaLnBrk="1" hangingPunct="1">
                <a:spcBef>
                  <a:spcPct val="0"/>
                </a:spcBef>
              </a:pPr>
              <a:t>17</a:t>
            </a:fld>
            <a:endParaRPr lang="en-GB" altLang="en-US">
              <a:latin typeface="Comic Sans MS" pitchFamily="66" charset="0"/>
            </a:endParaRPr>
          </a:p>
        </p:txBody>
      </p:sp>
    </p:spTree>
    <p:extLst>
      <p:ext uri="{BB962C8B-B14F-4D97-AF65-F5344CB8AC3E}">
        <p14:creationId xmlns:p14="http://schemas.microsoft.com/office/powerpoint/2010/main" val="257392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02E25-223E-504F-89F7-0D2F81182364}" type="slidenum">
              <a:rPr lang="en-US" smtClean="0"/>
              <a:t>21</a:t>
            </a:fld>
            <a:endParaRPr lang="en-US"/>
          </a:p>
        </p:txBody>
      </p:sp>
    </p:spTree>
    <p:extLst>
      <p:ext uri="{BB962C8B-B14F-4D97-AF65-F5344CB8AC3E}">
        <p14:creationId xmlns:p14="http://schemas.microsoft.com/office/powerpoint/2010/main" val="697235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6160BD-F832-47D1-9F13-25B075F615AF}"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92758-390B-4607-9ADF-F614363964D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160BD-F832-47D1-9F13-25B075F615AF}"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92758-390B-4607-9ADF-F614363964D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26160BD-F832-47D1-9F13-25B075F615AF}"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92758-390B-4607-9ADF-F614363964DE}"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160BD-F832-47D1-9F13-25B075F615AF}"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92758-390B-4607-9ADF-F614363964DE}"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6160BD-F832-47D1-9F13-25B075F615AF}"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92758-390B-4607-9ADF-F614363964D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26160BD-F832-47D1-9F13-25B075F615AF}"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292758-390B-4607-9ADF-F614363964DE}"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6160BD-F832-47D1-9F13-25B075F615AF}" type="datetimeFigureOut">
              <a:rPr lang="en-GB" smtClean="0"/>
              <a:t>12/09/2025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292758-390B-4607-9ADF-F614363964D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160BD-F832-47D1-9F13-25B075F615AF}" type="datetimeFigureOut">
              <a:rPr lang="en-GB" smtClean="0"/>
              <a:t>12/09/2025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292758-390B-4607-9ADF-F614363964D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26160BD-F832-47D1-9F13-25B075F615AF}" type="datetimeFigureOut">
              <a:rPr lang="en-GB" smtClean="0"/>
              <a:t>12/09/2025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292758-390B-4607-9ADF-F614363964D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26160BD-F832-47D1-9F13-25B075F615AF}"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292758-390B-4607-9ADF-F614363964DE}"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6160BD-F832-47D1-9F13-25B075F615AF}"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292758-390B-4607-9ADF-F614363964DE}"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26160BD-F832-47D1-9F13-25B075F615AF}" type="datetimeFigureOut">
              <a:rPr lang="en-GB" smtClean="0"/>
              <a:t>12/09/2025</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6292758-390B-4607-9ADF-F614363964DE}"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urplemash.com/#app/games/timestables_assessment" TargetMode="External"/><Relationship Id="rId2" Type="http://schemas.openxmlformats.org/officeDocument/2006/relationships/hyperlink" Target="https://mathsframe.co.uk/en/resources/resource/477" TargetMode="External"/><Relationship Id="rId1" Type="http://schemas.openxmlformats.org/officeDocument/2006/relationships/slideLayout" Target="../slideLayouts/slideLayout2.xml"/><Relationship Id="rId5" Type="http://schemas.openxmlformats.org/officeDocument/2006/relationships/hyperlink" Target="https://www.topmarks.co.uk/maths-games/hit-the-button" TargetMode="External"/><Relationship Id="rId4" Type="http://schemas.openxmlformats.org/officeDocument/2006/relationships/hyperlink" Target="https://ttrockstar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bellbirdpta@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booktrust.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home.oxfordowl.co.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5213176"/>
          </a:xfrm>
        </p:spPr>
        <p:txBody>
          <a:bodyPr>
            <a:normAutofit/>
          </a:bodyPr>
          <a:lstStyle/>
          <a:p>
            <a:r>
              <a:rPr lang="en-GB" dirty="0"/>
              <a:t>Welcome to Year 4!</a:t>
            </a:r>
            <a:br>
              <a:rPr lang="en-GB" dirty="0"/>
            </a:br>
            <a:br>
              <a:rPr lang="en-GB" dirty="0"/>
            </a:br>
            <a:r>
              <a:rPr lang="en-GB" sz="3000" dirty="0"/>
              <a:t>Nightingales: Mrs Dervish and Mrs Chivers</a:t>
            </a:r>
            <a:br>
              <a:rPr lang="en-GB" sz="3000" dirty="0"/>
            </a:br>
            <a:r>
              <a:rPr lang="en-GB" sz="3000" dirty="0"/>
              <a:t>TAs: Mrs </a:t>
            </a:r>
            <a:r>
              <a:rPr lang="en-GB" sz="3000" dirty="0" err="1"/>
              <a:t>Pruden</a:t>
            </a:r>
            <a:r>
              <a:rPr lang="en-GB" sz="3000" dirty="0"/>
              <a:t>, Mrs Khan</a:t>
            </a:r>
            <a:br>
              <a:rPr lang="en-GB" sz="3000" dirty="0"/>
            </a:br>
            <a:br>
              <a:rPr lang="en-GB" sz="3000" dirty="0"/>
            </a:br>
            <a:r>
              <a:rPr lang="en-GB" sz="3000" dirty="0"/>
              <a:t>Swifts: Mrs </a:t>
            </a:r>
            <a:r>
              <a:rPr lang="en-GB" sz="3000" dirty="0" err="1"/>
              <a:t>Rickcord</a:t>
            </a:r>
            <a:r>
              <a:rPr lang="en-GB" sz="3000" dirty="0"/>
              <a:t>, Miss Lang (Friday)</a:t>
            </a:r>
            <a:br>
              <a:rPr lang="en-GB" sz="3000" dirty="0"/>
            </a:br>
            <a:r>
              <a:rPr lang="en-GB" sz="3000" dirty="0"/>
              <a:t>TAs: Mrs Stock, Mrs Leech and Mrs Pacey</a:t>
            </a:r>
            <a:br>
              <a:rPr lang="en-GB" sz="3000" dirty="0"/>
            </a:br>
            <a:br>
              <a:rPr lang="en-GB" sz="3000" dirty="0"/>
            </a:br>
            <a:r>
              <a:rPr lang="en-GB" sz="3000" dirty="0"/>
              <a:t>PPA cover: Mr Pauley, Mrs Irwin </a:t>
            </a:r>
            <a:endParaRPr lang="en-GB" dirty="0"/>
          </a:p>
        </p:txBody>
      </p:sp>
    </p:spTree>
    <p:extLst>
      <p:ext uri="{BB962C8B-B14F-4D97-AF65-F5344CB8AC3E}">
        <p14:creationId xmlns:p14="http://schemas.microsoft.com/office/powerpoint/2010/main" val="63770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563CAA-9DCC-4528-9992-8A70EC9FA1A2}"/>
              </a:ext>
            </a:extLst>
          </p:cNvPr>
          <p:cNvSpPr>
            <a:spLocks noGrp="1"/>
          </p:cNvSpPr>
          <p:nvPr>
            <p:ph type="body" idx="1"/>
          </p:nvPr>
        </p:nvSpPr>
        <p:spPr>
          <a:xfrm>
            <a:off x="1363133" y="-243408"/>
            <a:ext cx="6417734" cy="939801"/>
          </a:xfrm>
        </p:spPr>
        <p:txBody>
          <a:bodyPr/>
          <a:lstStyle/>
          <a:p>
            <a:r>
              <a:rPr lang="en-GB" dirty="0"/>
              <a:t>White Rose maths. </a:t>
            </a:r>
          </a:p>
        </p:txBody>
      </p:sp>
      <p:pic>
        <p:nvPicPr>
          <p:cNvPr id="4" name="Picture 3">
            <a:extLst>
              <a:ext uri="{FF2B5EF4-FFF2-40B4-BE49-F238E27FC236}">
                <a16:creationId xmlns:a16="http://schemas.microsoft.com/office/drawing/2014/main" id="{8392FF30-F1B8-4561-AB2A-51887DA1D2ED}"/>
              </a:ext>
            </a:extLst>
          </p:cNvPr>
          <p:cNvPicPr>
            <a:picLocks noChangeAspect="1"/>
          </p:cNvPicPr>
          <p:nvPr/>
        </p:nvPicPr>
        <p:blipFill>
          <a:blip r:embed="rId2"/>
          <a:stretch>
            <a:fillRect/>
          </a:stretch>
        </p:blipFill>
        <p:spPr>
          <a:xfrm>
            <a:off x="395536" y="836712"/>
            <a:ext cx="8352928" cy="5764107"/>
          </a:xfrm>
          <a:prstGeom prst="rect">
            <a:avLst/>
          </a:prstGeom>
        </p:spPr>
      </p:pic>
    </p:spTree>
    <p:extLst>
      <p:ext uri="{BB962C8B-B14F-4D97-AF65-F5344CB8AC3E}">
        <p14:creationId xmlns:p14="http://schemas.microsoft.com/office/powerpoint/2010/main" val="402880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A Problem Examp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5"/>
            <a:ext cx="8424936" cy="6133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83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Online test taken by all year 4s across the country </a:t>
            </a:r>
          </a:p>
          <a:p>
            <a:r>
              <a:rPr lang="en-US" dirty="0"/>
              <a:t>25 questions on the tables 2-12</a:t>
            </a:r>
          </a:p>
          <a:p>
            <a:r>
              <a:rPr lang="en-US" dirty="0"/>
              <a:t>6 seconds to answer each question</a:t>
            </a:r>
          </a:p>
          <a:p>
            <a:endParaRPr lang="en-GB" dirty="0"/>
          </a:p>
        </p:txBody>
      </p:sp>
      <p:sp>
        <p:nvSpPr>
          <p:cNvPr id="3" name="Title 2"/>
          <p:cNvSpPr>
            <a:spLocks noGrp="1"/>
          </p:cNvSpPr>
          <p:nvPr>
            <p:ph type="title"/>
          </p:nvPr>
        </p:nvSpPr>
        <p:spPr/>
        <p:txBody>
          <a:bodyPr>
            <a:normAutofit fontScale="90000"/>
          </a:bodyPr>
          <a:lstStyle/>
          <a:p>
            <a:r>
              <a:rPr lang="en-US" dirty="0"/>
              <a:t>Multiplication Tables Check </a:t>
            </a:r>
            <a:br>
              <a:rPr lang="en-US" dirty="0"/>
            </a:br>
            <a:r>
              <a:rPr lang="en-US" dirty="0"/>
              <a:t>June 2026</a:t>
            </a:r>
            <a:endParaRPr lang="en-GB" dirty="0"/>
          </a:p>
        </p:txBody>
      </p:sp>
      <p:sp>
        <p:nvSpPr>
          <p:cNvPr id="4" name="Rectangle 3">
            <a:extLst>
              <a:ext uri="{FF2B5EF4-FFF2-40B4-BE49-F238E27FC236}">
                <a16:creationId xmlns:a16="http://schemas.microsoft.com/office/drawing/2014/main" id="{B68F033E-A730-4BDE-ADCA-FAED9223737F}"/>
              </a:ext>
            </a:extLst>
          </p:cNvPr>
          <p:cNvSpPr/>
          <p:nvPr/>
        </p:nvSpPr>
        <p:spPr>
          <a:xfrm>
            <a:off x="1043608" y="4400815"/>
            <a:ext cx="8100392" cy="2031325"/>
          </a:xfrm>
          <a:prstGeom prst="rect">
            <a:avLst/>
          </a:prstGeom>
        </p:spPr>
        <p:txBody>
          <a:bodyPr wrap="square">
            <a:spAutoFit/>
          </a:bodyPr>
          <a:lstStyle/>
          <a:p>
            <a:r>
              <a:rPr lang="en-GB" dirty="0">
                <a:hlinkClick r:id="rId2"/>
              </a:rPr>
              <a:t>https://mathsframe.co.uk/en/resources/resource/477</a:t>
            </a:r>
            <a:endParaRPr lang="en-GB" dirty="0"/>
          </a:p>
          <a:p>
            <a:endParaRPr lang="en-GB" dirty="0"/>
          </a:p>
          <a:p>
            <a:r>
              <a:rPr lang="en-GB" dirty="0">
                <a:hlinkClick r:id="rId3"/>
              </a:rPr>
              <a:t>https://www.purplemash.com/#app/games/timestables_assessment</a:t>
            </a:r>
            <a:r>
              <a:rPr lang="en-GB" dirty="0"/>
              <a:t> </a:t>
            </a:r>
          </a:p>
          <a:p>
            <a:endParaRPr lang="en-GB" dirty="0"/>
          </a:p>
          <a:p>
            <a:r>
              <a:rPr lang="en-GB" dirty="0">
                <a:hlinkClick r:id="rId4"/>
              </a:rPr>
              <a:t>https://ttrockstars.com/</a:t>
            </a:r>
            <a:r>
              <a:rPr lang="en-GB" dirty="0"/>
              <a:t>  </a:t>
            </a:r>
          </a:p>
          <a:p>
            <a:endParaRPr lang="en-GB" dirty="0"/>
          </a:p>
          <a:p>
            <a:r>
              <a:rPr lang="en-GB" dirty="0">
                <a:hlinkClick r:id="rId5"/>
              </a:rPr>
              <a:t>https://www.topmarks.co.uk/maths-games/hit-the-button</a:t>
            </a:r>
            <a:r>
              <a:rPr lang="en-GB" dirty="0"/>
              <a:t> </a:t>
            </a:r>
          </a:p>
        </p:txBody>
      </p:sp>
    </p:spTree>
    <p:extLst>
      <p:ext uri="{BB962C8B-B14F-4D97-AF65-F5344CB8AC3E}">
        <p14:creationId xmlns:p14="http://schemas.microsoft.com/office/powerpoint/2010/main" val="160181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865813"/>
            <a:ext cx="7408333" cy="3450696"/>
          </a:xfrm>
        </p:spPr>
        <p:txBody>
          <a:bodyPr/>
          <a:lstStyle/>
          <a:p>
            <a:endParaRPr lang="en-GB"/>
          </a:p>
        </p:txBody>
      </p:sp>
      <p:pic>
        <p:nvPicPr>
          <p:cNvPr id="5" name="Picture 4"/>
          <p:cNvPicPr>
            <a:picLocks noChangeAspect="1"/>
          </p:cNvPicPr>
          <p:nvPr/>
        </p:nvPicPr>
        <p:blipFill>
          <a:blip r:embed="rId2"/>
          <a:stretch>
            <a:fillRect/>
          </a:stretch>
        </p:blipFill>
        <p:spPr>
          <a:xfrm>
            <a:off x="683568" y="188640"/>
            <a:ext cx="7704856" cy="4776313"/>
          </a:xfrm>
          <a:prstGeom prst="rect">
            <a:avLst/>
          </a:prstGeom>
        </p:spPr>
      </p:pic>
      <p:pic>
        <p:nvPicPr>
          <p:cNvPr id="6" name="Picture 5"/>
          <p:cNvPicPr>
            <a:picLocks noChangeAspect="1"/>
          </p:cNvPicPr>
          <p:nvPr/>
        </p:nvPicPr>
        <p:blipFill>
          <a:blip r:embed="rId3"/>
          <a:stretch>
            <a:fillRect/>
          </a:stretch>
        </p:blipFill>
        <p:spPr>
          <a:xfrm>
            <a:off x="927117" y="4792219"/>
            <a:ext cx="7461307" cy="1524854"/>
          </a:xfrm>
          <a:prstGeom prst="rect">
            <a:avLst/>
          </a:prstGeom>
        </p:spPr>
      </p:pic>
    </p:spTree>
    <p:extLst>
      <p:ext uri="{BB962C8B-B14F-4D97-AF65-F5344CB8AC3E}">
        <p14:creationId xmlns:p14="http://schemas.microsoft.com/office/powerpoint/2010/main" val="166037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323528" y="764704"/>
            <a:ext cx="8514253" cy="5737297"/>
          </a:xfrm>
          <a:prstGeom prst="rect">
            <a:avLst/>
          </a:prstGeom>
        </p:spPr>
      </p:pic>
    </p:spTree>
    <p:extLst>
      <p:ext uri="{BB962C8B-B14F-4D97-AF65-F5344CB8AC3E}">
        <p14:creationId xmlns:p14="http://schemas.microsoft.com/office/powerpoint/2010/main" val="295051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25611" y="377453"/>
            <a:ext cx="2976265" cy="806450"/>
          </a:xfrm>
        </p:spPr>
        <p:txBody>
          <a:bodyPr>
            <a:normAutofit fontScale="90000"/>
          </a:bodyPr>
          <a:lstStyle/>
          <a:p>
            <a:pPr eaLnBrk="1" hangingPunct="1"/>
            <a:r>
              <a:rPr lang="en-US" altLang="en-US" sz="3200" dirty="0">
                <a:solidFill>
                  <a:schemeClr val="bg1"/>
                </a:solidFill>
                <a:latin typeface="+mn-lt"/>
                <a:cs typeface="Calibri"/>
              </a:rPr>
              <a:t>Geography &amp; History</a:t>
            </a:r>
          </a:p>
        </p:txBody>
      </p:sp>
      <p:sp>
        <p:nvSpPr>
          <p:cNvPr id="5" name="Cloud Callout 4"/>
          <p:cNvSpPr/>
          <p:nvPr/>
        </p:nvSpPr>
        <p:spPr>
          <a:xfrm>
            <a:off x="5076056" y="858386"/>
            <a:ext cx="3168352" cy="1856234"/>
          </a:xfrm>
          <a:prstGeom prst="cloudCallout">
            <a:avLst>
              <a:gd name="adj1" fmla="val -55957"/>
              <a:gd name="adj2" fmla="val 39338"/>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n>
                <a:solidFill>
                  <a:srgbClr val="663366"/>
                </a:solidFill>
              </a:ln>
              <a:solidFill>
                <a:srgbClr val="FF0000"/>
              </a:solidFill>
              <a:latin typeface="Calibri" pitchFamily="34" charset="0"/>
            </a:endParaRPr>
          </a:p>
        </p:txBody>
      </p:sp>
      <p:sp>
        <p:nvSpPr>
          <p:cNvPr id="6" name="Cloud Callout 5"/>
          <p:cNvSpPr/>
          <p:nvPr/>
        </p:nvSpPr>
        <p:spPr>
          <a:xfrm>
            <a:off x="502284" y="4344706"/>
            <a:ext cx="3600400" cy="1597918"/>
          </a:xfrm>
          <a:prstGeom prst="cloudCallout">
            <a:avLst>
              <a:gd name="adj1" fmla="val 44635"/>
              <a:gd name="adj2" fmla="val 35227"/>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800" dirty="0">
                <a:latin typeface="Calibri" panose="020F0502020204030204" pitchFamily="34" charset="0"/>
                <a:cs typeface="Calibri" panose="020F0502020204030204" pitchFamily="34" charset="0"/>
              </a:rPr>
              <a:t>SUMMER</a:t>
            </a:r>
          </a:p>
          <a:p>
            <a:pPr algn="ctr"/>
            <a:r>
              <a:rPr lang="en-GB" sz="1800" dirty="0">
                <a:latin typeface="Calibri" panose="020F0502020204030204" pitchFamily="34" charset="0"/>
                <a:cs typeface="Calibri" panose="020F0502020204030204" pitchFamily="34" charset="0"/>
              </a:rPr>
              <a:t>Tudors &amp; Victorians</a:t>
            </a:r>
          </a:p>
          <a:p>
            <a:pPr algn="ctr"/>
            <a:r>
              <a:rPr lang="en-GB" sz="1800" dirty="0">
                <a:latin typeface="Calibri" panose="020F0502020204030204" pitchFamily="34" charset="0"/>
                <a:cs typeface="Calibri" panose="020F0502020204030204" pitchFamily="34" charset="0"/>
              </a:rPr>
              <a:t>Rivers</a:t>
            </a:r>
          </a:p>
        </p:txBody>
      </p:sp>
      <p:sp>
        <p:nvSpPr>
          <p:cNvPr id="7" name="Cloud Callout 6"/>
          <p:cNvSpPr/>
          <p:nvPr/>
        </p:nvSpPr>
        <p:spPr>
          <a:xfrm>
            <a:off x="611560" y="2788140"/>
            <a:ext cx="3312368" cy="1540892"/>
          </a:xfrm>
          <a:prstGeom prst="cloudCallout">
            <a:avLst>
              <a:gd name="adj1" fmla="val 56146"/>
              <a:gd name="adj2" fmla="val 35926"/>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latin typeface="Calibri" panose="020F0502020204030204" pitchFamily="34" charset="0"/>
                <a:cs typeface="Calibri" panose="020F0502020204030204" pitchFamily="34" charset="0"/>
              </a:rPr>
              <a:t> SPRING</a:t>
            </a:r>
          </a:p>
          <a:p>
            <a:pPr algn="ctr"/>
            <a:r>
              <a:rPr lang="en-US" sz="1800" dirty="0">
                <a:latin typeface="Calibri" panose="020F0502020204030204" pitchFamily="34" charset="0"/>
                <a:cs typeface="Calibri" panose="020F0502020204030204" pitchFamily="34" charset="0"/>
              </a:rPr>
              <a:t>Anglo Saxons</a:t>
            </a:r>
          </a:p>
          <a:p>
            <a:pPr algn="ctr"/>
            <a:r>
              <a:rPr lang="en-US" sz="1800" dirty="0">
                <a:latin typeface="Calibri" panose="020F0502020204030204" pitchFamily="34" charset="0"/>
                <a:cs typeface="Calibri" panose="020F0502020204030204" pitchFamily="34" charset="0"/>
              </a:rPr>
              <a:t>Rainforests</a:t>
            </a:r>
          </a:p>
          <a:p>
            <a:pPr algn="ctr"/>
            <a:endParaRPr lang="en-GB" sz="1800" dirty="0">
              <a:latin typeface="Calibri" panose="020F0502020204030204" pitchFamily="34" charset="0"/>
              <a:cs typeface="Calibri" panose="020F0502020204030204" pitchFamily="34" charset="0"/>
            </a:endParaRPr>
          </a:p>
        </p:txBody>
      </p:sp>
      <p:sp>
        <p:nvSpPr>
          <p:cNvPr id="8" name="Cloud Callout 7"/>
          <p:cNvSpPr/>
          <p:nvPr/>
        </p:nvSpPr>
        <p:spPr>
          <a:xfrm>
            <a:off x="5513636" y="2545333"/>
            <a:ext cx="3173164" cy="1767334"/>
          </a:xfrm>
          <a:prstGeom prst="cloudCallout">
            <a:avLst>
              <a:gd name="adj1" fmla="val -57164"/>
              <a:gd name="adj2" fmla="val 40122"/>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solidFill>
                  <a:schemeClr val="tx1"/>
                </a:solidFill>
              </a:rPr>
              <a:t>SPRING</a:t>
            </a:r>
          </a:p>
          <a:p>
            <a:pPr algn="ctr">
              <a:defRPr/>
            </a:pPr>
            <a:r>
              <a:rPr lang="en-GB" dirty="0">
                <a:solidFill>
                  <a:schemeClr val="tx1"/>
                </a:solidFill>
              </a:rPr>
              <a:t>Sound</a:t>
            </a:r>
          </a:p>
        </p:txBody>
      </p:sp>
      <p:sp>
        <p:nvSpPr>
          <p:cNvPr id="9" name="Cloud Callout 8"/>
          <p:cNvSpPr/>
          <p:nvPr/>
        </p:nvSpPr>
        <p:spPr>
          <a:xfrm>
            <a:off x="5303868" y="4164206"/>
            <a:ext cx="3228572" cy="1763388"/>
          </a:xfrm>
          <a:prstGeom prst="cloudCallout">
            <a:avLst>
              <a:gd name="adj1" fmla="val -57164"/>
              <a:gd name="adj2" fmla="val 40122"/>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solidFill>
                  <a:schemeClr val="tx1"/>
                </a:solidFill>
              </a:rPr>
              <a:t>SUMMER</a:t>
            </a:r>
          </a:p>
          <a:p>
            <a:pPr algn="ctr">
              <a:defRPr/>
            </a:pPr>
            <a:r>
              <a:rPr lang="en-GB" dirty="0">
                <a:solidFill>
                  <a:schemeClr val="tx1"/>
                </a:solidFill>
              </a:rPr>
              <a:t>Animals including Humans</a:t>
            </a:r>
          </a:p>
          <a:p>
            <a:pPr algn="ctr">
              <a:defRPr/>
            </a:pPr>
            <a:r>
              <a:rPr lang="en-GB" dirty="0">
                <a:solidFill>
                  <a:schemeClr val="tx1"/>
                </a:solidFill>
              </a:rPr>
              <a:t>Characteristics of living things</a:t>
            </a:r>
          </a:p>
        </p:txBody>
      </p:sp>
      <p:sp>
        <p:nvSpPr>
          <p:cNvPr id="10" name="Cloud Callout 9"/>
          <p:cNvSpPr/>
          <p:nvPr/>
        </p:nvSpPr>
        <p:spPr>
          <a:xfrm>
            <a:off x="620811" y="1102553"/>
            <a:ext cx="3552713" cy="1637916"/>
          </a:xfrm>
          <a:prstGeom prst="cloudCallout">
            <a:avLst>
              <a:gd name="adj1" fmla="val 56146"/>
              <a:gd name="adj2" fmla="val 35926"/>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800" dirty="0">
                <a:latin typeface="+mn-lt"/>
              </a:rPr>
              <a:t>AUTUMN</a:t>
            </a:r>
          </a:p>
          <a:p>
            <a:pPr algn="ctr" eaLnBrk="1" hangingPunct="1">
              <a:defRPr/>
            </a:pPr>
            <a:r>
              <a:rPr lang="en-GB" sz="1800" dirty="0">
                <a:latin typeface="+mn-lt"/>
              </a:rPr>
              <a:t>Ancient Maya</a:t>
            </a:r>
          </a:p>
          <a:p>
            <a:pPr algn="ctr" eaLnBrk="1" hangingPunct="1">
              <a:defRPr/>
            </a:pPr>
            <a:r>
              <a:rPr lang="en-GB" sz="1800" dirty="0">
                <a:latin typeface="+mn-lt"/>
              </a:rPr>
              <a:t>Where does our food come from?</a:t>
            </a:r>
          </a:p>
        </p:txBody>
      </p:sp>
      <p:sp>
        <p:nvSpPr>
          <p:cNvPr id="2" name="Rectangle 1"/>
          <p:cNvSpPr/>
          <p:nvPr/>
        </p:nvSpPr>
        <p:spPr>
          <a:xfrm>
            <a:off x="5364088" y="384195"/>
            <a:ext cx="1548822" cy="584775"/>
          </a:xfrm>
          <a:prstGeom prst="rect">
            <a:avLst/>
          </a:prstGeom>
        </p:spPr>
        <p:txBody>
          <a:bodyPr wrap="none" anchor="t">
            <a:spAutoFit/>
          </a:bodyPr>
          <a:lstStyle/>
          <a:p>
            <a:r>
              <a:rPr lang="en-US" altLang="en-US" sz="3200" dirty="0">
                <a:solidFill>
                  <a:schemeClr val="bg1"/>
                </a:solidFill>
                <a:latin typeface="+mj-lt"/>
                <a:cs typeface="Calibri"/>
              </a:rPr>
              <a:t>Science</a:t>
            </a:r>
            <a:r>
              <a:rPr lang="en-US" altLang="en-US" dirty="0">
                <a:solidFill>
                  <a:schemeClr val="bg1"/>
                </a:solidFill>
                <a:latin typeface="+mj-lt"/>
                <a:cs typeface="Calibri"/>
              </a:rPr>
              <a:t> </a:t>
            </a:r>
            <a:endParaRPr lang="en-GB" dirty="0">
              <a:solidFill>
                <a:schemeClr val="bg1"/>
              </a:solidFill>
              <a:latin typeface="+mj-lt"/>
            </a:endParaRPr>
          </a:p>
        </p:txBody>
      </p:sp>
      <p:sp>
        <p:nvSpPr>
          <p:cNvPr id="3" name="TextBox 2"/>
          <p:cNvSpPr txBox="1"/>
          <p:nvPr/>
        </p:nvSpPr>
        <p:spPr>
          <a:xfrm>
            <a:off x="5747705" y="1340768"/>
            <a:ext cx="1848631" cy="923330"/>
          </a:xfrm>
          <a:prstGeom prst="rect">
            <a:avLst/>
          </a:prstGeom>
          <a:noFill/>
        </p:spPr>
        <p:txBody>
          <a:bodyPr wrap="square" rtlCol="0">
            <a:spAutoFit/>
          </a:bodyPr>
          <a:lstStyle/>
          <a:p>
            <a:pPr algn="ctr"/>
            <a:r>
              <a:rPr lang="en-GB" dirty="0"/>
              <a:t>AUTUMN </a:t>
            </a:r>
          </a:p>
          <a:p>
            <a:pPr algn="ctr"/>
            <a:r>
              <a:rPr lang="en-GB" dirty="0"/>
              <a:t>Electricity</a:t>
            </a:r>
          </a:p>
          <a:p>
            <a:pPr algn="ctr"/>
            <a:r>
              <a:rPr lang="en-GB" dirty="0"/>
              <a:t>States of Matter </a:t>
            </a:r>
          </a:p>
        </p:txBody>
      </p:sp>
      <p:sp>
        <p:nvSpPr>
          <p:cNvPr id="11" name="TextBox 10">
            <a:extLst>
              <a:ext uri="{FF2B5EF4-FFF2-40B4-BE49-F238E27FC236}">
                <a16:creationId xmlns:a16="http://schemas.microsoft.com/office/drawing/2014/main" id="{C2A263B6-32DF-4900-B78F-06A651E90B08}"/>
              </a:ext>
            </a:extLst>
          </p:cNvPr>
          <p:cNvSpPr txBox="1"/>
          <p:nvPr/>
        </p:nvSpPr>
        <p:spPr>
          <a:xfrm>
            <a:off x="539552" y="6045359"/>
            <a:ext cx="8147248" cy="646331"/>
          </a:xfrm>
          <a:prstGeom prst="rect">
            <a:avLst/>
          </a:prstGeom>
          <a:noFill/>
        </p:spPr>
        <p:txBody>
          <a:bodyPr wrap="square" rtlCol="0">
            <a:spAutoFit/>
          </a:bodyPr>
          <a:lstStyle/>
          <a:p>
            <a:pPr algn="ctr"/>
            <a:r>
              <a:rPr lang="en-GB" dirty="0"/>
              <a:t>If you think you would be able to come in to do a class talk linked to any of these areas, please fill in on the sign up sheet. </a:t>
            </a:r>
          </a:p>
        </p:txBody>
      </p:sp>
    </p:spTree>
    <p:extLst>
      <p:ext uri="{BB962C8B-B14F-4D97-AF65-F5344CB8AC3E}">
        <p14:creationId xmlns:p14="http://schemas.microsoft.com/office/powerpoint/2010/main" val="370784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124" y="2708920"/>
            <a:ext cx="7850291" cy="3312368"/>
          </a:xfrm>
        </p:spPr>
        <p:txBody>
          <a:bodyPr>
            <a:normAutofit fontScale="85000" lnSpcReduction="10000"/>
          </a:bodyPr>
          <a:lstStyle/>
          <a:p>
            <a:r>
              <a:rPr lang="en-US" dirty="0"/>
              <a:t>Drawing, painting, cooking, mechanisms, structures, craft &amp; design. </a:t>
            </a:r>
          </a:p>
          <a:p>
            <a:r>
              <a:rPr lang="en-US" dirty="0"/>
              <a:t>PSHE: Citizenship, rights and responsibilities, relationships, emotions, anti-bullying week, diversity, community, healthy and safe lifestyles, SRE</a:t>
            </a:r>
          </a:p>
          <a:p>
            <a:r>
              <a:rPr lang="en-US" dirty="0"/>
              <a:t>French: I Am Able to, Phonics, Vegetables, Presenting Myself, In the Classroom</a:t>
            </a:r>
          </a:p>
          <a:p>
            <a:r>
              <a:rPr lang="en-US" dirty="0"/>
              <a:t>Computing: online safety, coding, word processing, using search engines</a:t>
            </a:r>
          </a:p>
          <a:p>
            <a:r>
              <a:rPr lang="en-US" dirty="0"/>
              <a:t>RE: Islam, Sikhism, Places of Worship. </a:t>
            </a:r>
          </a:p>
          <a:p>
            <a:r>
              <a:rPr lang="en-US" dirty="0"/>
              <a:t>Music: recorders, glockenspiel, singing, composition </a:t>
            </a:r>
          </a:p>
          <a:p>
            <a:endParaRPr lang="en-GB" dirty="0"/>
          </a:p>
        </p:txBody>
      </p:sp>
      <p:sp>
        <p:nvSpPr>
          <p:cNvPr id="3" name="Title 2"/>
          <p:cNvSpPr>
            <a:spLocks noGrp="1"/>
          </p:cNvSpPr>
          <p:nvPr>
            <p:ph type="title"/>
          </p:nvPr>
        </p:nvSpPr>
        <p:spPr/>
        <p:txBody>
          <a:bodyPr>
            <a:normAutofit fontScale="90000"/>
          </a:bodyPr>
          <a:lstStyle/>
          <a:p>
            <a:r>
              <a:rPr lang="en-US" dirty="0"/>
              <a:t>Art and D&amp;T/ PSHE/French/Computing/RE/Music </a:t>
            </a:r>
            <a:endParaRPr lang="en-GB" dirty="0"/>
          </a:p>
        </p:txBody>
      </p:sp>
      <p:sp>
        <p:nvSpPr>
          <p:cNvPr id="4" name="TextBox 3">
            <a:extLst>
              <a:ext uri="{FF2B5EF4-FFF2-40B4-BE49-F238E27FC236}">
                <a16:creationId xmlns:a16="http://schemas.microsoft.com/office/drawing/2014/main" id="{2432FEE2-2F04-4BC1-B787-8B4A794687AC}"/>
              </a:ext>
            </a:extLst>
          </p:cNvPr>
          <p:cNvSpPr txBox="1"/>
          <p:nvPr/>
        </p:nvSpPr>
        <p:spPr>
          <a:xfrm>
            <a:off x="539552" y="6045359"/>
            <a:ext cx="8147248" cy="646331"/>
          </a:xfrm>
          <a:prstGeom prst="rect">
            <a:avLst/>
          </a:prstGeom>
          <a:noFill/>
        </p:spPr>
        <p:txBody>
          <a:bodyPr wrap="square" rtlCol="0">
            <a:spAutoFit/>
          </a:bodyPr>
          <a:lstStyle/>
          <a:p>
            <a:pPr algn="ctr"/>
            <a:r>
              <a:rPr lang="en-GB" dirty="0"/>
              <a:t>If you think you would be able to come in to do a class talk linked to any of these areas, please fill in on the sign up sheet. </a:t>
            </a:r>
          </a:p>
        </p:txBody>
      </p:sp>
    </p:spTree>
    <p:extLst>
      <p:ext uri="{BB962C8B-B14F-4D97-AF65-F5344CB8AC3E}">
        <p14:creationId xmlns:p14="http://schemas.microsoft.com/office/powerpoint/2010/main" val="197109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971550" y="0"/>
            <a:ext cx="6870700" cy="1141413"/>
          </a:xfrm>
        </p:spPr>
        <p:txBody>
          <a:bodyPr/>
          <a:lstStyle/>
          <a:p>
            <a:pPr eaLnBrk="1" hangingPunct="1"/>
            <a:r>
              <a:rPr lang="en-GB" altLang="en-US" dirty="0">
                <a:solidFill>
                  <a:schemeClr val="bg1"/>
                </a:solidFill>
                <a:cs typeface="Calibri"/>
              </a:rPr>
              <a:t>P.E</a:t>
            </a:r>
          </a:p>
        </p:txBody>
      </p:sp>
      <p:sp>
        <p:nvSpPr>
          <p:cNvPr id="2" name="Content Placeholder 1"/>
          <p:cNvSpPr>
            <a:spLocks noGrp="1"/>
          </p:cNvSpPr>
          <p:nvPr>
            <p:ph idx="1"/>
          </p:nvPr>
        </p:nvSpPr>
        <p:spPr>
          <a:xfrm>
            <a:off x="323528" y="1258045"/>
            <a:ext cx="8568952" cy="5599955"/>
          </a:xfrm>
        </p:spPr>
        <p:txBody>
          <a:bodyPr>
            <a:normAutofit fontScale="92500" lnSpcReduction="10000"/>
          </a:bodyPr>
          <a:lstStyle/>
          <a:p>
            <a:r>
              <a:rPr lang="en-US" dirty="0"/>
              <a:t>Our PE days are Mondays and Tuesdays. </a:t>
            </a:r>
          </a:p>
          <a:p>
            <a:r>
              <a:rPr lang="en-US" dirty="0"/>
              <a:t>Children should come to school in their PE kit on those days</a:t>
            </a:r>
          </a:p>
          <a:p>
            <a:r>
              <a:rPr lang="en-US" b="1" dirty="0"/>
              <a:t>A reminder of the expectation for PE kit from our policy: </a:t>
            </a:r>
            <a:endParaRPr lang="en-US" dirty="0"/>
          </a:p>
          <a:p>
            <a:r>
              <a:rPr lang="en-US" dirty="0"/>
              <a:t>· School blue or white T-shirt and shorts </a:t>
            </a:r>
          </a:p>
          <a:p>
            <a:r>
              <a:rPr lang="en-US" dirty="0"/>
              <a:t>· Long hair needs to be tied back. </a:t>
            </a:r>
          </a:p>
          <a:p>
            <a:r>
              <a:rPr lang="en-US" dirty="0"/>
              <a:t>· All </a:t>
            </a:r>
            <a:r>
              <a:rPr lang="en-US" dirty="0" err="1"/>
              <a:t>jewellery</a:t>
            </a:r>
            <a:r>
              <a:rPr lang="en-US" dirty="0"/>
              <a:t> should be removed. </a:t>
            </a:r>
          </a:p>
          <a:p>
            <a:r>
              <a:rPr lang="en-US" dirty="0"/>
              <a:t>· For outdoor games in winter, children should wear a pair of jogging bottoms or leggings and a fleece or sports sweater or school jumper. Children will be permitted to wear additional clothing on especially cold or rainy days to encourage an ‘all weathers’ approach to exercise. </a:t>
            </a:r>
          </a:p>
          <a:p>
            <a:r>
              <a:rPr lang="en-US" dirty="0"/>
              <a:t>We ask that all clothing should be in school </a:t>
            </a:r>
            <a:r>
              <a:rPr lang="en-US" dirty="0" err="1"/>
              <a:t>colours</a:t>
            </a:r>
            <a:r>
              <a:rPr lang="en-US" dirty="0"/>
              <a:t>: blue, grey, black, white. </a:t>
            </a:r>
          </a:p>
          <a:p>
            <a:r>
              <a:rPr lang="en-US" i="1" dirty="0"/>
              <a:t>Football strips and clothes with large logos or slogans are not appropriate. </a:t>
            </a:r>
            <a:endParaRPr lang="en-US" dirty="0"/>
          </a:p>
          <a:p>
            <a:endParaRPr lang="en-US" dirty="0"/>
          </a:p>
        </p:txBody>
      </p:sp>
    </p:spTree>
    <p:extLst>
      <p:ext uri="{BB962C8B-B14F-4D97-AF65-F5344CB8AC3E}">
        <p14:creationId xmlns:p14="http://schemas.microsoft.com/office/powerpoint/2010/main" val="67332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8AFD28-9861-4A5A-B26A-A08A0FADEC83}"/>
              </a:ext>
            </a:extLst>
          </p:cNvPr>
          <p:cNvSpPr/>
          <p:nvPr/>
        </p:nvSpPr>
        <p:spPr>
          <a:xfrm>
            <a:off x="1210190" y="1052736"/>
            <a:ext cx="6723620" cy="5262979"/>
          </a:xfrm>
          <a:prstGeom prst="rect">
            <a:avLst/>
          </a:prstGeom>
        </p:spPr>
        <p:txBody>
          <a:bodyPr wrap="square">
            <a:spAutoFit/>
          </a:bodyPr>
          <a:lstStyle/>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Assessment</a:t>
            </a:r>
          </a:p>
          <a:p>
            <a:endPar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GDS: Working at greater depth within the expected standard for the year group objectives</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EXS: Working at the expected standard</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WTS: Working towards the expected standard</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 Working below the expected standard</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PKS: used to assess all pupils working below the level of the national curriculum but who are engaged in subject-specific learning.</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52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E14B8-B1B4-4F77-85B7-DC061828A11A}"/>
              </a:ext>
            </a:extLst>
          </p:cNvPr>
          <p:cNvSpPr>
            <a:spLocks noGrp="1"/>
          </p:cNvSpPr>
          <p:nvPr>
            <p:ph type="title"/>
          </p:nvPr>
        </p:nvSpPr>
        <p:spPr/>
        <p:txBody>
          <a:bodyPr/>
          <a:lstStyle/>
          <a:p>
            <a:r>
              <a:rPr lang="en-GB" dirty="0"/>
              <a:t>Trips &amp; Visitors</a:t>
            </a:r>
          </a:p>
        </p:txBody>
      </p:sp>
      <p:pic>
        <p:nvPicPr>
          <p:cNvPr id="2052" name="Picture 4" descr="Image">
            <a:extLst>
              <a:ext uri="{FF2B5EF4-FFF2-40B4-BE49-F238E27FC236}">
                <a16:creationId xmlns:a16="http://schemas.microsoft.com/office/drawing/2014/main" id="{EA9FB9AE-4B5D-4CFB-B35D-BF47A3DE36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2084" y="2905301"/>
            <a:ext cx="2269155" cy="3025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631AF4-B202-48AC-8A50-8F2974864AE3}"/>
              </a:ext>
            </a:extLst>
          </p:cNvPr>
          <p:cNvSpPr txBox="1"/>
          <p:nvPr/>
        </p:nvSpPr>
        <p:spPr>
          <a:xfrm>
            <a:off x="971600" y="1965623"/>
            <a:ext cx="184731" cy="369332"/>
          </a:xfrm>
          <a:prstGeom prst="rect">
            <a:avLst/>
          </a:prstGeom>
          <a:noFill/>
        </p:spPr>
        <p:txBody>
          <a:bodyPr wrap="none" rtlCol="0">
            <a:spAutoFit/>
          </a:bodyPr>
          <a:lstStyle/>
          <a:p>
            <a:endParaRPr lang="en-GB" dirty="0"/>
          </a:p>
        </p:txBody>
      </p:sp>
      <p:sp>
        <p:nvSpPr>
          <p:cNvPr id="7" name="TextBox 6">
            <a:extLst>
              <a:ext uri="{FF2B5EF4-FFF2-40B4-BE49-F238E27FC236}">
                <a16:creationId xmlns:a16="http://schemas.microsoft.com/office/drawing/2014/main" id="{CE12FD18-E3E2-4DCA-9E40-33862E14F6FB}"/>
              </a:ext>
            </a:extLst>
          </p:cNvPr>
          <p:cNvSpPr txBox="1"/>
          <p:nvPr/>
        </p:nvSpPr>
        <p:spPr>
          <a:xfrm>
            <a:off x="3803023" y="2396233"/>
            <a:ext cx="1287275" cy="369332"/>
          </a:xfrm>
          <a:prstGeom prst="rect">
            <a:avLst/>
          </a:prstGeom>
          <a:noFill/>
        </p:spPr>
        <p:txBody>
          <a:bodyPr wrap="none" rtlCol="0">
            <a:spAutoFit/>
          </a:bodyPr>
          <a:lstStyle/>
          <a:p>
            <a:r>
              <a:rPr lang="en-GB" dirty="0"/>
              <a:t>West Stow </a:t>
            </a:r>
          </a:p>
        </p:txBody>
      </p:sp>
      <p:pic>
        <p:nvPicPr>
          <p:cNvPr id="1026" name="Picture 2" descr="River Cam - The Inland Waterways Association">
            <a:extLst>
              <a:ext uri="{FF2B5EF4-FFF2-40B4-BE49-F238E27FC236}">
                <a16:creationId xmlns:a16="http://schemas.microsoft.com/office/drawing/2014/main" id="{81040102-D1C6-4CB2-871C-59F430AE71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258766"/>
            <a:ext cx="3239435" cy="18221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C2F4AFC-4118-4228-92DE-29554D4C1BA2}"/>
              </a:ext>
            </a:extLst>
          </p:cNvPr>
          <p:cNvSpPr txBox="1"/>
          <p:nvPr/>
        </p:nvSpPr>
        <p:spPr>
          <a:xfrm>
            <a:off x="6156176" y="2608865"/>
            <a:ext cx="2699792" cy="646331"/>
          </a:xfrm>
          <a:prstGeom prst="rect">
            <a:avLst/>
          </a:prstGeom>
          <a:noFill/>
        </p:spPr>
        <p:txBody>
          <a:bodyPr wrap="square" rtlCol="0">
            <a:spAutoFit/>
          </a:bodyPr>
          <a:lstStyle/>
          <a:p>
            <a:pPr algn="ctr"/>
            <a:r>
              <a:rPr lang="en-GB" dirty="0"/>
              <a:t>Walk along the river &amp; Museum Trip</a:t>
            </a:r>
          </a:p>
        </p:txBody>
      </p:sp>
      <p:pic>
        <p:nvPicPr>
          <p:cNvPr id="9" name="Picture 8">
            <a:extLst>
              <a:ext uri="{FF2B5EF4-FFF2-40B4-BE49-F238E27FC236}">
                <a16:creationId xmlns:a16="http://schemas.microsoft.com/office/drawing/2014/main" id="{94557E6B-35B2-482D-A4F5-2C8F698AED9D}"/>
              </a:ext>
            </a:extLst>
          </p:cNvPr>
          <p:cNvPicPr>
            <a:picLocks noChangeAspect="1"/>
          </p:cNvPicPr>
          <p:nvPr/>
        </p:nvPicPr>
        <p:blipFill>
          <a:blip r:embed="rId4"/>
          <a:stretch>
            <a:fillRect/>
          </a:stretch>
        </p:blipFill>
        <p:spPr>
          <a:xfrm>
            <a:off x="86892" y="3516354"/>
            <a:ext cx="3010295" cy="1803434"/>
          </a:xfrm>
          <a:prstGeom prst="rect">
            <a:avLst/>
          </a:prstGeom>
        </p:spPr>
      </p:pic>
      <p:sp>
        <p:nvSpPr>
          <p:cNvPr id="15" name="TextBox 14">
            <a:extLst>
              <a:ext uri="{FF2B5EF4-FFF2-40B4-BE49-F238E27FC236}">
                <a16:creationId xmlns:a16="http://schemas.microsoft.com/office/drawing/2014/main" id="{65E558F5-8E57-4CDC-AFFE-8B843E472449}"/>
              </a:ext>
            </a:extLst>
          </p:cNvPr>
          <p:cNvSpPr txBox="1"/>
          <p:nvPr/>
        </p:nvSpPr>
        <p:spPr>
          <a:xfrm>
            <a:off x="624466" y="2793531"/>
            <a:ext cx="1935145" cy="369332"/>
          </a:xfrm>
          <a:prstGeom prst="rect">
            <a:avLst/>
          </a:prstGeom>
          <a:noFill/>
        </p:spPr>
        <p:txBody>
          <a:bodyPr wrap="none" rtlCol="0">
            <a:spAutoFit/>
          </a:bodyPr>
          <a:lstStyle/>
          <a:p>
            <a:r>
              <a:rPr lang="en-GB" dirty="0"/>
              <a:t>Ancient Maya Day</a:t>
            </a:r>
          </a:p>
        </p:txBody>
      </p:sp>
    </p:spTree>
    <p:extLst>
      <p:ext uri="{BB962C8B-B14F-4D97-AF65-F5344CB8AC3E}">
        <p14:creationId xmlns:p14="http://schemas.microsoft.com/office/powerpoint/2010/main" val="69183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idx="1"/>
          </p:nvPr>
        </p:nvSpPr>
        <p:spPr>
          <a:xfrm>
            <a:off x="571500" y="285750"/>
            <a:ext cx="7696200" cy="792163"/>
          </a:xfrm>
        </p:spPr>
        <p:txBody>
          <a:bodyPr vert="horz" lIns="91440" tIns="45720" rIns="91440" bIns="45720" rtlCol="0" anchor="t">
            <a:normAutofit fontScale="70000" lnSpcReduction="20000"/>
          </a:bodyPr>
          <a:lstStyle/>
          <a:p>
            <a:pPr eaLnBrk="1" fontAlgn="auto" hangingPunct="1">
              <a:lnSpc>
                <a:spcPct val="80000"/>
              </a:lnSpc>
              <a:spcAft>
                <a:spcPts val="0"/>
              </a:spcAft>
              <a:buClr>
                <a:schemeClr val="accent1">
                  <a:lumMod val="60000"/>
                  <a:lumOff val="40000"/>
                </a:schemeClr>
              </a:buClr>
              <a:defRPr/>
            </a:pPr>
            <a:endParaRPr lang="en-GB" sz="800" dirty="0">
              <a:solidFill>
                <a:schemeClr val="tx1">
                  <a:lumMod val="65000"/>
                  <a:lumOff val="35000"/>
                </a:schemeClr>
              </a:solidFill>
              <a:latin typeface="Comic Sans MS" charset="0"/>
              <a:ea typeface="+mn-ea"/>
            </a:endParaRPr>
          </a:p>
          <a:p>
            <a:pPr algn="ctr" eaLnBrk="1" fontAlgn="auto" hangingPunct="1">
              <a:lnSpc>
                <a:spcPct val="80000"/>
              </a:lnSpc>
              <a:spcAft>
                <a:spcPts val="0"/>
              </a:spcAft>
              <a:buClr>
                <a:schemeClr val="accent1">
                  <a:lumMod val="60000"/>
                  <a:lumOff val="40000"/>
                </a:schemeClr>
              </a:buClr>
              <a:buFontTx/>
              <a:buNone/>
              <a:defRPr/>
            </a:pPr>
            <a:r>
              <a:rPr lang="en-GB" sz="6900" dirty="0">
                <a:solidFill>
                  <a:schemeClr val="bg1"/>
                </a:solidFill>
                <a:latin typeface="Candara" panose="020E0502030303020204" pitchFamily="34" charset="0"/>
                <a:cs typeface="Calibri"/>
              </a:rPr>
              <a:t>A Typical day</a:t>
            </a:r>
            <a:endParaRPr lang="en-GB" sz="1800" dirty="0">
              <a:solidFill>
                <a:schemeClr val="bg1"/>
              </a:solidFill>
              <a:latin typeface="Candara" panose="020E0502030303020204" pitchFamily="34" charset="0"/>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464036416"/>
              </p:ext>
            </p:extLst>
          </p:nvPr>
        </p:nvGraphicFramePr>
        <p:xfrm>
          <a:off x="827584" y="2060848"/>
          <a:ext cx="7705660" cy="4343950"/>
        </p:xfrm>
        <a:graphic>
          <a:graphicData uri="http://schemas.openxmlformats.org/drawingml/2006/table">
            <a:tbl>
              <a:tblPr firstRow="1" bandRow="1">
                <a:tableStyleId>{073A0DAA-6AF3-43AB-8588-CEC1D06C72B9}</a:tableStyleId>
              </a:tblPr>
              <a:tblGrid>
                <a:gridCol w="2161044">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298419">
                <a:tc>
                  <a:txBody>
                    <a:bodyPr/>
                    <a:lstStyle/>
                    <a:p>
                      <a:r>
                        <a:rPr lang="en-GB" sz="1800" dirty="0">
                          <a:latin typeface="+mn-lt"/>
                        </a:rPr>
                        <a:t>Time</a:t>
                      </a:r>
                    </a:p>
                  </a:txBody>
                  <a:tcPr marT="45727" marB="45727"/>
                </a:tc>
                <a:tc>
                  <a:txBody>
                    <a:bodyPr/>
                    <a:lstStyle/>
                    <a:p>
                      <a:r>
                        <a:rPr lang="en-GB" sz="1800" dirty="0">
                          <a:latin typeface="+mn-lt"/>
                        </a:rPr>
                        <a:t>Lesson</a:t>
                      </a:r>
                    </a:p>
                  </a:txBody>
                  <a:tcPr marT="45727" marB="45727"/>
                </a:tc>
                <a:extLst>
                  <a:ext uri="{0D108BD9-81ED-4DB2-BD59-A6C34878D82A}">
                    <a16:rowId xmlns:a16="http://schemas.microsoft.com/office/drawing/2014/main" val="10000"/>
                  </a:ext>
                </a:extLst>
              </a:tr>
              <a:tr h="370898">
                <a:tc>
                  <a:txBody>
                    <a:bodyPr/>
                    <a:lstStyle/>
                    <a:p>
                      <a:r>
                        <a:rPr lang="en-GB" sz="1800" dirty="0">
                          <a:latin typeface="+mn-lt"/>
                          <a:cs typeface="Arial"/>
                        </a:rPr>
                        <a:t>8.45-9.10</a:t>
                      </a:r>
                      <a:endParaRPr lang="en-GB" sz="1800" dirty="0">
                        <a:latin typeface="+mn-lt"/>
                        <a:cs typeface="Arial" panose="020B0604020202020204" pitchFamily="34" charset="0"/>
                      </a:endParaRPr>
                    </a:p>
                  </a:txBody>
                  <a:tcPr marT="45727" marB="45727"/>
                </a:tc>
                <a:tc>
                  <a:txBody>
                    <a:bodyPr/>
                    <a:lstStyle/>
                    <a:p>
                      <a:r>
                        <a:rPr lang="en-GB" sz="1800" dirty="0">
                          <a:solidFill>
                            <a:schemeClr val="tx1"/>
                          </a:solidFill>
                          <a:latin typeface="+mn-lt"/>
                          <a:cs typeface="Arial" panose="020B0604020202020204" pitchFamily="34" charset="0"/>
                        </a:rPr>
                        <a:t>Registration and morning work (please arrive as close to 8.45 as possible)</a:t>
                      </a:r>
                    </a:p>
                  </a:txBody>
                  <a:tcPr marT="45727" marB="45727"/>
                </a:tc>
                <a:extLst>
                  <a:ext uri="{0D108BD9-81ED-4DB2-BD59-A6C34878D82A}">
                    <a16:rowId xmlns:a16="http://schemas.microsoft.com/office/drawing/2014/main" val="10001"/>
                  </a:ext>
                </a:extLst>
              </a:tr>
              <a:tr h="370898">
                <a:tc>
                  <a:txBody>
                    <a:bodyPr/>
                    <a:lstStyle/>
                    <a:p>
                      <a:r>
                        <a:rPr lang="en-US" sz="1800" baseline="0" dirty="0">
                          <a:latin typeface="+mn-lt"/>
                          <a:cs typeface="Arial"/>
                        </a:rPr>
                        <a:t>9.10-9.30</a:t>
                      </a:r>
                      <a:endParaRPr lang="en-GB" sz="1800" baseline="0" dirty="0">
                        <a:latin typeface="+mn-lt"/>
                        <a:cs typeface="Arial"/>
                      </a:endParaRPr>
                    </a:p>
                  </a:txBody>
                  <a:tcPr marT="45727" marB="45727"/>
                </a:tc>
                <a:tc>
                  <a:txBody>
                    <a:bodyPr/>
                    <a:lstStyle/>
                    <a:p>
                      <a:pPr lvl="0">
                        <a:buNone/>
                      </a:pPr>
                      <a:r>
                        <a:rPr lang="en-US" dirty="0">
                          <a:latin typeface="+mn-lt"/>
                        </a:rPr>
                        <a:t>Whole Class Reading /Spelling/handwriting/</a:t>
                      </a:r>
                    </a:p>
                  </a:txBody>
                  <a:tcPr marT="45727" marB="45727"/>
                </a:tc>
                <a:extLst>
                  <a:ext uri="{0D108BD9-81ED-4DB2-BD59-A6C34878D82A}">
                    <a16:rowId xmlns:a16="http://schemas.microsoft.com/office/drawing/2014/main" val="10002"/>
                  </a:ext>
                </a:extLst>
              </a:tr>
              <a:tr h="370898">
                <a:tc>
                  <a:txBody>
                    <a:bodyPr/>
                    <a:lstStyle/>
                    <a:p>
                      <a:r>
                        <a:rPr lang="en-US" sz="1800" baseline="0" dirty="0">
                          <a:latin typeface="+mn-lt"/>
                          <a:cs typeface="Arial"/>
                        </a:rPr>
                        <a:t>9.30-10.30</a:t>
                      </a:r>
                      <a:endParaRPr lang="en-GB" sz="1800" baseline="0" dirty="0">
                        <a:latin typeface="+mn-lt"/>
                        <a:cs typeface="Arial"/>
                      </a:endParaRPr>
                    </a:p>
                  </a:txBody>
                  <a:tcPr marT="45727" marB="45727"/>
                </a:tc>
                <a:tc>
                  <a:txBody>
                    <a:bodyPr/>
                    <a:lstStyle/>
                    <a:p>
                      <a:pPr lvl="0">
                        <a:buNone/>
                      </a:pPr>
                      <a:r>
                        <a:rPr lang="en-US" dirty="0">
                          <a:latin typeface="+mn-lt"/>
                        </a:rPr>
                        <a:t>English </a:t>
                      </a:r>
                    </a:p>
                  </a:txBody>
                  <a:tcPr marT="45727" marB="45727"/>
                </a:tc>
                <a:extLst>
                  <a:ext uri="{0D108BD9-81ED-4DB2-BD59-A6C34878D82A}">
                    <a16:rowId xmlns:a16="http://schemas.microsoft.com/office/drawing/2014/main" val="721937271"/>
                  </a:ext>
                </a:extLst>
              </a:tr>
              <a:tr h="370898">
                <a:tc>
                  <a:txBody>
                    <a:bodyPr/>
                    <a:lstStyle/>
                    <a:p>
                      <a:r>
                        <a:rPr lang="en-GB" sz="1800" dirty="0">
                          <a:latin typeface="+mn-lt"/>
                          <a:cs typeface="Arial"/>
                        </a:rPr>
                        <a:t>10.30-10.50</a:t>
                      </a:r>
                    </a:p>
                  </a:txBody>
                  <a:tcPr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noProof="0" dirty="0">
                          <a:solidFill>
                            <a:schemeClr val="tx1"/>
                          </a:solidFill>
                          <a:latin typeface="+mn-lt"/>
                        </a:rPr>
                        <a:t>Assembly</a:t>
                      </a:r>
                      <a:endParaRPr lang="en-GB" sz="1800" b="0" i="0" u="none" strike="noStrike" noProof="0" dirty="0">
                        <a:solidFill>
                          <a:schemeClr val="tx1"/>
                        </a:solidFill>
                        <a:latin typeface="+mn-lt"/>
                      </a:endParaRPr>
                    </a:p>
                  </a:txBody>
                  <a:tcPr marT="45727" marB="45727"/>
                </a:tc>
                <a:extLst>
                  <a:ext uri="{0D108BD9-81ED-4DB2-BD59-A6C34878D82A}">
                    <a16:rowId xmlns:a16="http://schemas.microsoft.com/office/drawing/2014/main" val="10003"/>
                  </a:ext>
                </a:extLst>
              </a:tr>
              <a:tr h="370898">
                <a:tc>
                  <a:txBody>
                    <a:bodyPr/>
                    <a:lstStyle/>
                    <a:p>
                      <a:r>
                        <a:rPr lang="en-GB" sz="1800" i="0" dirty="0">
                          <a:latin typeface="+mn-lt"/>
                          <a:cs typeface="Arial"/>
                        </a:rPr>
                        <a:t>10.50-11.10</a:t>
                      </a:r>
                    </a:p>
                  </a:txBody>
                  <a:tcPr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mn-lt"/>
                          <a:cs typeface="Arial"/>
                        </a:rPr>
                        <a:t>Playtime </a:t>
                      </a:r>
                    </a:p>
                  </a:txBody>
                  <a:tcPr marT="45727" marB="45727"/>
                </a:tc>
                <a:extLst>
                  <a:ext uri="{0D108BD9-81ED-4DB2-BD59-A6C34878D82A}">
                    <a16:rowId xmlns:a16="http://schemas.microsoft.com/office/drawing/2014/main" val="10004"/>
                  </a:ext>
                </a:extLst>
              </a:tr>
              <a:tr h="370898">
                <a:tc>
                  <a:txBody>
                    <a:bodyPr/>
                    <a:lstStyle/>
                    <a:p>
                      <a:r>
                        <a:rPr lang="en-GB" sz="1800" dirty="0">
                          <a:latin typeface="+mn-lt"/>
                          <a:cs typeface="Arial"/>
                        </a:rPr>
                        <a:t>11.10-12.15</a:t>
                      </a:r>
                    </a:p>
                  </a:txBody>
                  <a:tcPr marT="45727" marB="45727"/>
                </a:tc>
                <a:tc>
                  <a:txBody>
                    <a:bodyPr/>
                    <a:lstStyle/>
                    <a:p>
                      <a:r>
                        <a:rPr lang="en-US" sz="1800" dirty="0" err="1">
                          <a:solidFill>
                            <a:schemeClr val="tx1"/>
                          </a:solidFill>
                          <a:latin typeface="+mn-lt"/>
                          <a:cs typeface="Arial"/>
                        </a:rPr>
                        <a:t>Maths</a:t>
                      </a:r>
                      <a:r>
                        <a:rPr lang="en-US" sz="1800" baseline="0" dirty="0">
                          <a:solidFill>
                            <a:schemeClr val="tx1"/>
                          </a:solidFill>
                          <a:latin typeface="+mn-lt"/>
                          <a:cs typeface="Arial"/>
                        </a:rPr>
                        <a:t> </a:t>
                      </a:r>
                      <a:endParaRPr lang="en-GB" sz="1800" dirty="0">
                        <a:solidFill>
                          <a:schemeClr val="tx1"/>
                        </a:solidFill>
                        <a:latin typeface="+mn-lt"/>
                        <a:cs typeface="Arial"/>
                      </a:endParaRPr>
                    </a:p>
                  </a:txBody>
                  <a:tcPr marT="45727" marB="45727"/>
                </a:tc>
                <a:extLst>
                  <a:ext uri="{0D108BD9-81ED-4DB2-BD59-A6C34878D82A}">
                    <a16:rowId xmlns:a16="http://schemas.microsoft.com/office/drawing/2014/main" val="10005"/>
                  </a:ext>
                </a:extLst>
              </a:tr>
              <a:tr h="370898">
                <a:tc>
                  <a:txBody>
                    <a:bodyPr/>
                    <a:lstStyle/>
                    <a:p>
                      <a:r>
                        <a:rPr lang="en-GB" sz="1800" dirty="0">
                          <a:latin typeface="+mn-lt"/>
                          <a:cs typeface="Arial"/>
                        </a:rPr>
                        <a:t>12.15-1.15</a:t>
                      </a:r>
                    </a:p>
                  </a:txBody>
                  <a:tcPr marT="45727" marB="45727"/>
                </a:tc>
                <a:tc>
                  <a:txBody>
                    <a:bodyPr/>
                    <a:lstStyle/>
                    <a:p>
                      <a:r>
                        <a:rPr lang="en-GB" sz="1800" dirty="0">
                          <a:solidFill>
                            <a:schemeClr val="tx1"/>
                          </a:solidFill>
                          <a:latin typeface="+mn-lt"/>
                          <a:cs typeface="Arial"/>
                        </a:rPr>
                        <a:t>Lunch</a:t>
                      </a:r>
                      <a:r>
                        <a:rPr lang="en-GB" sz="1800" baseline="0" dirty="0">
                          <a:solidFill>
                            <a:schemeClr val="tx1"/>
                          </a:solidFill>
                          <a:latin typeface="+mn-lt"/>
                          <a:cs typeface="Arial"/>
                        </a:rPr>
                        <a:t> time</a:t>
                      </a:r>
                      <a:endParaRPr lang="en-GB" sz="1800" dirty="0">
                        <a:solidFill>
                          <a:schemeClr val="tx1"/>
                        </a:solidFill>
                        <a:latin typeface="+mn-lt"/>
                        <a:cs typeface="Arial"/>
                      </a:endParaRPr>
                    </a:p>
                  </a:txBody>
                  <a:tcPr marT="45727" marB="45727"/>
                </a:tc>
                <a:extLst>
                  <a:ext uri="{0D108BD9-81ED-4DB2-BD59-A6C34878D82A}">
                    <a16:rowId xmlns:a16="http://schemas.microsoft.com/office/drawing/2014/main" val="10006"/>
                  </a:ext>
                </a:extLst>
              </a:tr>
              <a:tr h="370898">
                <a:tc>
                  <a:txBody>
                    <a:bodyPr/>
                    <a:lstStyle/>
                    <a:p>
                      <a:r>
                        <a:rPr lang="en-GB" sz="1800" dirty="0">
                          <a:latin typeface="+mn-lt"/>
                          <a:cs typeface="Arial"/>
                        </a:rPr>
                        <a:t>1.15-2.50</a:t>
                      </a:r>
                    </a:p>
                  </a:txBody>
                  <a:tcPr marT="45727" marB="45727"/>
                </a:tc>
                <a:tc>
                  <a:txBody>
                    <a:bodyPr/>
                    <a:lstStyle/>
                    <a:p>
                      <a:r>
                        <a:rPr lang="en-GB" sz="1800" dirty="0">
                          <a:solidFill>
                            <a:schemeClr val="tx1"/>
                          </a:solidFill>
                          <a:latin typeface="+mn-lt"/>
                          <a:cs typeface="Arial"/>
                        </a:rPr>
                        <a:t>Topic/Art/ Science/PSHE/ PE/RE/French/Music</a:t>
                      </a:r>
                      <a:endParaRPr lang="en-GB" sz="1800" dirty="0">
                        <a:solidFill>
                          <a:schemeClr val="tx1"/>
                        </a:solidFill>
                        <a:latin typeface="+mn-lt"/>
                        <a:cs typeface="Arial" panose="020B0604020202020204" pitchFamily="34" charset="0"/>
                      </a:endParaRPr>
                    </a:p>
                  </a:txBody>
                  <a:tcPr marT="45727" marB="45727"/>
                </a:tc>
                <a:extLst>
                  <a:ext uri="{0D108BD9-81ED-4DB2-BD59-A6C34878D82A}">
                    <a16:rowId xmlns:a16="http://schemas.microsoft.com/office/drawing/2014/main" val="10008"/>
                  </a:ext>
                </a:extLst>
              </a:tr>
              <a:tr h="370898">
                <a:tc>
                  <a:txBody>
                    <a:bodyPr/>
                    <a:lstStyle/>
                    <a:p>
                      <a:r>
                        <a:rPr lang="en-GB" sz="1800" dirty="0">
                          <a:latin typeface="+mn-lt"/>
                          <a:cs typeface="Arial"/>
                        </a:rPr>
                        <a:t>2.50-3.15</a:t>
                      </a:r>
                    </a:p>
                  </a:txBody>
                  <a:tcPr marT="45727" marB="45727"/>
                </a:tc>
                <a:tc>
                  <a:txBody>
                    <a:bodyPr/>
                    <a:lstStyle/>
                    <a:p>
                      <a:r>
                        <a:rPr lang="en-GB" sz="1800" dirty="0">
                          <a:solidFill>
                            <a:schemeClr val="tx1"/>
                          </a:solidFill>
                          <a:latin typeface="+mn-lt"/>
                          <a:cs typeface="Arial"/>
                        </a:rPr>
                        <a:t>Story time/Assembly</a:t>
                      </a:r>
                      <a:endParaRPr lang="en-GB" sz="1800" dirty="0">
                        <a:solidFill>
                          <a:schemeClr val="tx1"/>
                        </a:solidFill>
                        <a:latin typeface="+mn-lt"/>
                        <a:cs typeface="Arial" panose="020B0604020202020204" pitchFamily="34" charset="0"/>
                      </a:endParaRPr>
                    </a:p>
                  </a:txBody>
                  <a:tcPr marT="45727" marB="45727"/>
                </a:tc>
                <a:extLst>
                  <a:ext uri="{0D108BD9-81ED-4DB2-BD59-A6C34878D82A}">
                    <a16:rowId xmlns:a16="http://schemas.microsoft.com/office/drawing/2014/main" val="10009"/>
                  </a:ext>
                </a:extLst>
              </a:tr>
              <a:tr h="370898">
                <a:tc>
                  <a:txBody>
                    <a:bodyPr/>
                    <a:lstStyle/>
                    <a:p>
                      <a:r>
                        <a:rPr lang="en-GB" sz="1800" dirty="0">
                          <a:latin typeface="+mn-lt"/>
                          <a:cs typeface="Arial"/>
                        </a:rPr>
                        <a:t>3.20</a:t>
                      </a:r>
                      <a:endParaRPr lang="en-GB" sz="1800" i="1" dirty="0">
                        <a:latin typeface="+mn-lt"/>
                        <a:cs typeface="Arial" panose="020B0604020202020204" pitchFamily="34" charset="0"/>
                      </a:endParaRPr>
                    </a:p>
                  </a:txBody>
                  <a:tcPr marT="45727" marB="45727"/>
                </a:tc>
                <a:tc>
                  <a:txBody>
                    <a:bodyPr/>
                    <a:lstStyle/>
                    <a:p>
                      <a:r>
                        <a:rPr lang="en-GB" sz="1800" dirty="0">
                          <a:solidFill>
                            <a:schemeClr val="tx1"/>
                          </a:solidFill>
                          <a:latin typeface="+mn-lt"/>
                          <a:cs typeface="Arial" panose="020B0604020202020204" pitchFamily="34" charset="0"/>
                        </a:rPr>
                        <a:t>Home time</a:t>
                      </a:r>
                      <a:endParaRPr lang="en-GB" sz="1800" i="1" dirty="0">
                        <a:solidFill>
                          <a:schemeClr val="tx1"/>
                        </a:solidFill>
                        <a:latin typeface="+mn-lt"/>
                        <a:cs typeface="Arial" panose="020B0604020202020204" pitchFamily="34" charset="0"/>
                      </a:endParaRPr>
                    </a:p>
                  </a:txBody>
                  <a:tcPr marT="45727" marB="4572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9207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348880"/>
            <a:ext cx="7408333" cy="3777283"/>
          </a:xfrm>
        </p:spPr>
        <p:txBody>
          <a:bodyPr>
            <a:normAutofit fontScale="92500" lnSpcReduction="20000"/>
          </a:bodyPr>
          <a:lstStyle/>
          <a:p>
            <a:r>
              <a:rPr lang="en-US" dirty="0"/>
              <a:t>Read a wide range of texts and discuss them </a:t>
            </a:r>
          </a:p>
          <a:p>
            <a:r>
              <a:rPr lang="en-US" dirty="0"/>
              <a:t>To </a:t>
            </a:r>
            <a:r>
              <a:rPr lang="en-US" dirty="0" err="1"/>
              <a:t>practise</a:t>
            </a:r>
            <a:r>
              <a:rPr lang="en-US" dirty="0"/>
              <a:t> times tables </a:t>
            </a:r>
          </a:p>
          <a:p>
            <a:r>
              <a:rPr lang="en-US" dirty="0"/>
              <a:t>Spelling practice (set on Fridays)  Please take time to look at their spelling dictation book which is sent home. </a:t>
            </a:r>
          </a:p>
          <a:p>
            <a:r>
              <a:rPr lang="en-US" dirty="0"/>
              <a:t>Weekly Mathletics (set on Fridays)</a:t>
            </a:r>
          </a:p>
          <a:p>
            <a:r>
              <a:rPr lang="en-US" dirty="0"/>
              <a:t>Topic menu tasks x 3   </a:t>
            </a:r>
          </a:p>
          <a:p>
            <a:endParaRPr lang="en-US" dirty="0"/>
          </a:p>
          <a:p>
            <a:r>
              <a:rPr lang="en-US" dirty="0"/>
              <a:t>NB where tasks are online, please be aware of what your child is doing and ask us for advice on how best to protect your child. For example, adding parental controls in settings. </a:t>
            </a:r>
          </a:p>
          <a:p>
            <a:endParaRPr lang="en-US" dirty="0"/>
          </a:p>
        </p:txBody>
      </p:sp>
      <p:sp>
        <p:nvSpPr>
          <p:cNvPr id="3" name="Title 2"/>
          <p:cNvSpPr>
            <a:spLocks noGrp="1"/>
          </p:cNvSpPr>
          <p:nvPr>
            <p:ph type="title"/>
          </p:nvPr>
        </p:nvSpPr>
        <p:spPr/>
        <p:txBody>
          <a:bodyPr/>
          <a:lstStyle/>
          <a:p>
            <a:r>
              <a:rPr lang="en-US" dirty="0"/>
              <a:t>Home Learning </a:t>
            </a:r>
            <a:endParaRPr lang="en-GB" dirty="0"/>
          </a:p>
        </p:txBody>
      </p:sp>
    </p:spTree>
    <p:extLst>
      <p:ext uri="{BB962C8B-B14F-4D97-AF65-F5344CB8AC3E}">
        <p14:creationId xmlns:p14="http://schemas.microsoft.com/office/powerpoint/2010/main" val="218592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image1.jpg" descr="FABS Logo_Heather Booth[12028]">
            <a:extLst>
              <a:ext uri="{FF2B5EF4-FFF2-40B4-BE49-F238E27FC236}">
                <a16:creationId xmlns:a16="http://schemas.microsoft.com/office/drawing/2014/main" id="{82254648-750B-C349-395B-1A923DF6DB78}"/>
              </a:ext>
            </a:extLst>
          </p:cNvPr>
          <p:cNvPicPr/>
          <p:nvPr/>
        </p:nvPicPr>
        <p:blipFill>
          <a:blip r:embed="rId3"/>
          <a:srcRect/>
          <a:stretch>
            <a:fillRect/>
          </a:stretch>
        </p:blipFill>
        <p:spPr>
          <a:xfrm>
            <a:off x="357091" y="1178830"/>
            <a:ext cx="3773658" cy="4494968"/>
          </a:xfrm>
          <a:prstGeom prst="rect">
            <a:avLst/>
          </a:prstGeom>
          <a:ln/>
        </p:spPr>
      </p:pic>
      <p:sp>
        <p:nvSpPr>
          <p:cNvPr id="5" name="TextBox 4">
            <a:extLst>
              <a:ext uri="{FF2B5EF4-FFF2-40B4-BE49-F238E27FC236}">
                <a16:creationId xmlns:a16="http://schemas.microsoft.com/office/drawing/2014/main" id="{EDBF4A47-1A0B-1C5A-96F7-20D0A1463F39}"/>
              </a:ext>
            </a:extLst>
          </p:cNvPr>
          <p:cNvSpPr txBox="1"/>
          <p:nvPr/>
        </p:nvSpPr>
        <p:spPr>
          <a:xfrm>
            <a:off x="4470992" y="1178830"/>
            <a:ext cx="4420485" cy="4605107"/>
          </a:xfrm>
          <a:prstGeom prst="rect">
            <a:avLst/>
          </a:prstGeom>
          <a:noFill/>
        </p:spPr>
        <p:txBody>
          <a:bodyPr wrap="square" lIns="68580" tIns="34290" rIns="68580" bIns="34290" rtlCol="0" anchor="t">
            <a:spAutoFit/>
          </a:bodyPr>
          <a:lstStyle/>
          <a:p>
            <a:r>
              <a:rPr lang="en-US" sz="1575" b="1"/>
              <a:t>Who we are</a:t>
            </a:r>
          </a:p>
          <a:p>
            <a:r>
              <a:rPr lang="en-GB" sz="1575"/>
              <a:t>FABS (Friends At Bellbird School) is the PTA at The Bellbird, and is run by a small number of dedicated parent volunteers.</a:t>
            </a:r>
          </a:p>
          <a:p>
            <a:endParaRPr lang="en-GB" sz="1350"/>
          </a:p>
          <a:p>
            <a:r>
              <a:rPr lang="en-US" sz="1575" b="1"/>
              <a:t>What we do</a:t>
            </a:r>
          </a:p>
          <a:p>
            <a:r>
              <a:rPr lang="en-GB" sz="1575"/>
              <a:t>Last year we have raised over £9,500 from our events, including the Christmas and Summer Fairs, school discos and quiz nights, and we donated over £14,500 to fund the purchase of 32 new Chromebooks to support the delivery of the IT curriculum, to provide swimming lessons, a whole school pantomime and paid for a re-stock of the school library and new star reader books. </a:t>
            </a:r>
            <a:endParaRPr lang="en-US" sz="1575" b="1"/>
          </a:p>
          <a:p>
            <a:endParaRPr lang="en-US" sz="1350" b="1"/>
          </a:p>
          <a:p>
            <a:r>
              <a:rPr lang="en-US" sz="1575" b="1"/>
              <a:t>We need your help!</a:t>
            </a:r>
          </a:p>
          <a:p>
            <a:r>
              <a:rPr lang="en-GB" sz="1575"/>
              <a:t>We are always looking for new parents who want to get involved, please do get in touch on </a:t>
            </a:r>
            <a:r>
              <a:rPr lang="en-GB" sz="1575">
                <a:hlinkClick r:id="rId4"/>
              </a:rPr>
              <a:t>bellbirdpta@gmail.com</a:t>
            </a:r>
            <a:r>
              <a:rPr lang="en-GB" sz="1575" i="1"/>
              <a:t>.</a:t>
            </a:r>
            <a:endParaRPr lang="en-US" sz="1575" b="1"/>
          </a:p>
        </p:txBody>
      </p:sp>
    </p:spTree>
    <p:extLst>
      <p:ext uri="{BB962C8B-B14F-4D97-AF65-F5344CB8AC3E}">
        <p14:creationId xmlns:p14="http://schemas.microsoft.com/office/powerpoint/2010/main" val="211281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111C-9408-46A1-B3DA-F43086A1DB3C}"/>
              </a:ext>
            </a:extLst>
          </p:cNvPr>
          <p:cNvSpPr>
            <a:spLocks noGrp="1"/>
          </p:cNvSpPr>
          <p:nvPr>
            <p:ph type="title"/>
          </p:nvPr>
        </p:nvSpPr>
        <p:spPr/>
        <p:txBody>
          <a:bodyPr/>
          <a:lstStyle/>
          <a:p>
            <a:r>
              <a:rPr lang="en-GB" dirty="0"/>
              <a:t>English </a:t>
            </a:r>
          </a:p>
        </p:txBody>
      </p:sp>
      <p:pic>
        <p:nvPicPr>
          <p:cNvPr id="5" name="Picture 4">
            <a:extLst>
              <a:ext uri="{FF2B5EF4-FFF2-40B4-BE49-F238E27FC236}">
                <a16:creationId xmlns:a16="http://schemas.microsoft.com/office/drawing/2014/main" id="{11A4626A-A17D-42A4-9200-B776497D5F4B}"/>
              </a:ext>
            </a:extLst>
          </p:cNvPr>
          <p:cNvPicPr>
            <a:picLocks noChangeAspect="1"/>
          </p:cNvPicPr>
          <p:nvPr/>
        </p:nvPicPr>
        <p:blipFill>
          <a:blip r:embed="rId2"/>
          <a:stretch>
            <a:fillRect/>
          </a:stretch>
        </p:blipFill>
        <p:spPr>
          <a:xfrm>
            <a:off x="179512" y="2348881"/>
            <a:ext cx="8640960" cy="2282692"/>
          </a:xfrm>
          <a:prstGeom prst="rect">
            <a:avLst/>
          </a:prstGeom>
        </p:spPr>
      </p:pic>
    </p:spTree>
    <p:extLst>
      <p:ext uri="{BB962C8B-B14F-4D97-AF65-F5344CB8AC3E}">
        <p14:creationId xmlns:p14="http://schemas.microsoft.com/office/powerpoint/2010/main" val="97945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971550" y="0"/>
            <a:ext cx="6870700" cy="1141413"/>
          </a:xfrm>
        </p:spPr>
        <p:txBody>
          <a:bodyPr/>
          <a:lstStyle/>
          <a:p>
            <a:pPr eaLnBrk="1" hangingPunct="1"/>
            <a:r>
              <a:rPr lang="en-GB" altLang="en-US" dirty="0">
                <a:solidFill>
                  <a:schemeClr val="bg1"/>
                </a:solidFill>
                <a:cs typeface="Calibri"/>
              </a:rPr>
              <a:t>English</a:t>
            </a:r>
            <a:r>
              <a:rPr lang="en-GB" altLang="en-US" dirty="0">
                <a:solidFill>
                  <a:schemeClr val="tx1"/>
                </a:solidFill>
                <a:latin typeface="Calibri"/>
                <a:cs typeface="Calibri"/>
              </a:rPr>
              <a:t> </a:t>
            </a:r>
          </a:p>
        </p:txBody>
      </p:sp>
      <p:sp>
        <p:nvSpPr>
          <p:cNvPr id="5123" name="Rectangle 6"/>
          <p:cNvSpPr>
            <a:spLocks noGrp="1" noChangeArrowheads="1"/>
          </p:cNvSpPr>
          <p:nvPr>
            <p:ph idx="1"/>
          </p:nvPr>
        </p:nvSpPr>
        <p:spPr>
          <a:xfrm>
            <a:off x="467544" y="2204864"/>
            <a:ext cx="9001000" cy="4374943"/>
          </a:xfrm>
        </p:spPr>
        <p:txBody>
          <a:bodyPr rtlCol="0">
            <a:normAutofit fontScale="77500" lnSpcReduction="20000"/>
          </a:bodyPr>
          <a:lstStyle/>
          <a:p>
            <a:pPr marL="0" indent="0">
              <a:buNone/>
            </a:pPr>
            <a:r>
              <a:rPr lang="en-US" sz="2000" b="1" u="sng" dirty="0">
                <a:solidFill>
                  <a:srgbClr val="FF0000"/>
                </a:solidFill>
                <a:cs typeface="Arial" panose="020B0604020202020204" pitchFamily="34" charset="0"/>
              </a:rPr>
              <a:t>Grammar</a:t>
            </a:r>
            <a:r>
              <a:rPr lang="en-US" sz="1900" b="1" u="sng" dirty="0">
                <a:solidFill>
                  <a:srgbClr val="FF0000"/>
                </a:solidFill>
                <a:cs typeface="Arial" panose="020B0604020202020204" pitchFamily="34" charset="0"/>
              </a:rPr>
              <a:t>   </a:t>
            </a:r>
          </a:p>
          <a:p>
            <a:r>
              <a:rPr lang="en-US" sz="2000" dirty="0">
                <a:solidFill>
                  <a:schemeClr val="tx1"/>
                </a:solidFill>
                <a:cs typeface="Arial" panose="020B0604020202020204" pitchFamily="34" charset="0"/>
              </a:rPr>
              <a:t>Accurate punctuation, including direct speech</a:t>
            </a:r>
          </a:p>
          <a:p>
            <a:r>
              <a:rPr lang="en-US" sz="2000" dirty="0" err="1">
                <a:solidFill>
                  <a:schemeClr val="tx1"/>
                </a:solidFill>
                <a:cs typeface="Arial" panose="020B0604020202020204" pitchFamily="34" charset="0"/>
              </a:rPr>
              <a:t>Organising</a:t>
            </a:r>
            <a:r>
              <a:rPr lang="en-US" sz="2000" dirty="0">
                <a:solidFill>
                  <a:schemeClr val="tx1"/>
                </a:solidFill>
                <a:cs typeface="Arial" panose="020B0604020202020204" pitchFamily="34" charset="0"/>
              </a:rPr>
              <a:t> text into paragraphs </a:t>
            </a:r>
          </a:p>
          <a:p>
            <a:r>
              <a:rPr lang="en-US" sz="2000" dirty="0">
                <a:solidFill>
                  <a:schemeClr val="tx1"/>
                </a:solidFill>
                <a:cs typeface="Arial" panose="020B0604020202020204" pitchFamily="34" charset="0"/>
              </a:rPr>
              <a:t>Comma use </a:t>
            </a:r>
          </a:p>
          <a:p>
            <a:r>
              <a:rPr lang="en-US" sz="2000" dirty="0">
                <a:solidFill>
                  <a:schemeClr val="tx1"/>
                </a:solidFill>
                <a:cs typeface="Arial" panose="020B0604020202020204" pitchFamily="34" charset="0"/>
              </a:rPr>
              <a:t>Apostrophes (possessive and for contraction) </a:t>
            </a:r>
          </a:p>
          <a:p>
            <a:pPr eaLnBrk="1" hangingPunct="1">
              <a:buFont typeface="Wingdings 2" pitchFamily="18" charset="2"/>
              <a:buNone/>
              <a:defRPr/>
            </a:pPr>
            <a:endParaRPr lang="en-GB" sz="2000" b="1" u="sng" dirty="0">
              <a:solidFill>
                <a:srgbClr val="FF0000"/>
              </a:solidFill>
              <a:cs typeface="Arial" panose="020B0604020202020204" pitchFamily="34" charset="0"/>
            </a:endParaRPr>
          </a:p>
          <a:p>
            <a:pPr eaLnBrk="1" hangingPunct="1">
              <a:buFont typeface="Wingdings 2" pitchFamily="18" charset="2"/>
              <a:buNone/>
              <a:defRPr/>
            </a:pPr>
            <a:r>
              <a:rPr lang="en-GB" sz="2000" b="1" u="sng" dirty="0">
                <a:solidFill>
                  <a:srgbClr val="FF0000"/>
                </a:solidFill>
                <a:cs typeface="Arial" panose="020B0604020202020204" pitchFamily="34" charset="0"/>
              </a:rPr>
              <a:t>Spellings</a:t>
            </a:r>
            <a:r>
              <a:rPr lang="en-GB" sz="1800" dirty="0">
                <a:solidFill>
                  <a:srgbClr val="FF0000"/>
                </a:solidFill>
                <a:cs typeface="Arial" panose="020B0604020202020204" pitchFamily="34" charset="0"/>
              </a:rPr>
              <a:t> </a:t>
            </a:r>
          </a:p>
          <a:p>
            <a:pPr>
              <a:defRPr/>
            </a:pPr>
            <a:r>
              <a:rPr lang="en-GB" sz="1900" dirty="0">
                <a:solidFill>
                  <a:schemeClr val="tx1"/>
                </a:solidFill>
                <a:cs typeface="Arial" panose="020B0604020202020204" pitchFamily="34" charset="0"/>
              </a:rPr>
              <a:t>Continuing to develop phonic knowledge where appropriate </a:t>
            </a:r>
          </a:p>
          <a:p>
            <a:pPr>
              <a:defRPr/>
            </a:pPr>
            <a:r>
              <a:rPr lang="en-US" sz="1900" dirty="0">
                <a:solidFill>
                  <a:schemeClr val="tx1"/>
                </a:solidFill>
                <a:cs typeface="Arial" panose="020B0604020202020204" pitchFamily="34" charset="0"/>
              </a:rPr>
              <a:t>Looking at different ways of spelling the same sound </a:t>
            </a:r>
            <a:endParaRPr lang="en-GB" sz="1900" dirty="0">
              <a:solidFill>
                <a:schemeClr val="tx1"/>
              </a:solidFill>
              <a:cs typeface="Arial" panose="020B0604020202020204" pitchFamily="34" charset="0"/>
            </a:endParaRPr>
          </a:p>
          <a:p>
            <a:pPr>
              <a:defRPr/>
            </a:pPr>
            <a:r>
              <a:rPr lang="en-GB" sz="1900" dirty="0">
                <a:solidFill>
                  <a:schemeClr val="tx1"/>
                </a:solidFill>
                <a:cs typeface="Arial" panose="020B0604020202020204" pitchFamily="34" charset="0"/>
              </a:rPr>
              <a:t>Homophones and near-homophones </a:t>
            </a:r>
          </a:p>
          <a:p>
            <a:pPr>
              <a:defRPr/>
            </a:pPr>
            <a:r>
              <a:rPr lang="en-GB" sz="1900" dirty="0">
                <a:solidFill>
                  <a:schemeClr val="tx1"/>
                </a:solidFill>
                <a:cs typeface="Arial" panose="020B0604020202020204" pitchFamily="34" charset="0"/>
              </a:rPr>
              <a:t>Developing knowledge of prefixes and suffixes</a:t>
            </a:r>
          </a:p>
          <a:p>
            <a:pPr>
              <a:defRPr/>
            </a:pPr>
            <a:r>
              <a:rPr lang="en-GB" sz="1900" dirty="0">
                <a:solidFill>
                  <a:schemeClr val="tx1"/>
                </a:solidFill>
                <a:cs typeface="Arial" panose="020B0604020202020204" pitchFamily="34" charset="0"/>
              </a:rPr>
              <a:t>Forming adverbs </a:t>
            </a:r>
          </a:p>
          <a:p>
            <a:pPr>
              <a:defRPr/>
            </a:pPr>
            <a:r>
              <a:rPr lang="en-GB" sz="1800" dirty="0">
                <a:solidFill>
                  <a:schemeClr val="tx1"/>
                </a:solidFill>
              </a:rPr>
              <a:t>Irregular plurals </a:t>
            </a:r>
          </a:p>
          <a:p>
            <a:pPr>
              <a:defRPr/>
            </a:pPr>
            <a:r>
              <a:rPr lang="en-GB" sz="1800" dirty="0">
                <a:solidFill>
                  <a:schemeClr val="tx1"/>
                </a:solidFill>
              </a:rPr>
              <a:t>Unsounded syllables </a:t>
            </a:r>
          </a:p>
          <a:p>
            <a:pPr>
              <a:defRPr/>
            </a:pPr>
            <a:r>
              <a:rPr lang="en-GB" sz="1800" dirty="0">
                <a:solidFill>
                  <a:schemeClr val="tx1"/>
                </a:solidFill>
              </a:rPr>
              <a:t>Year 3/4 statutory spellings </a:t>
            </a:r>
          </a:p>
          <a:p>
            <a:pPr>
              <a:buNone/>
              <a:defRPr/>
            </a:pPr>
            <a:r>
              <a:rPr lang="en-GB" sz="1800" dirty="0"/>
              <a:t>	</a:t>
            </a:r>
            <a:endParaRPr lang="en-GB" sz="1800" dirty="0">
              <a:solidFill>
                <a:srgbClr val="3333FF"/>
              </a:solidFill>
            </a:endParaRPr>
          </a:p>
          <a:p>
            <a:pPr eaLnBrk="1" hangingPunct="1">
              <a:buFont typeface="Wingdings 2" pitchFamily="18" charset="2"/>
              <a:buNone/>
              <a:defRPr/>
            </a:pPr>
            <a:r>
              <a:rPr lang="en-GB" sz="2000" b="1" u="sng" dirty="0">
                <a:solidFill>
                  <a:srgbClr val="FF0000"/>
                </a:solidFill>
                <a:cs typeface="Arial" panose="020B0604020202020204" pitchFamily="34" charset="0"/>
              </a:rPr>
              <a:t>Handwriting </a:t>
            </a:r>
          </a:p>
          <a:p>
            <a:pPr>
              <a:defRPr/>
            </a:pPr>
            <a:r>
              <a:rPr lang="en-GB" sz="1900" dirty="0">
                <a:solidFill>
                  <a:schemeClr val="tx1"/>
                </a:solidFill>
                <a:cs typeface="Arial" panose="020B0604020202020204" pitchFamily="34" charset="0"/>
              </a:rPr>
              <a:t>Cursive letter join, finger spaces</a:t>
            </a:r>
            <a:endParaRPr lang="en-GB" sz="1800" dirty="0">
              <a:solidFill>
                <a:schemeClr val="tx1"/>
              </a:solidFill>
              <a:cs typeface="Arial" panose="020B0604020202020204" pitchFamily="34" charset="0"/>
            </a:endParaRPr>
          </a:p>
          <a:p>
            <a:pPr eaLnBrk="1" hangingPunct="1">
              <a:buFont typeface="Wingdings 2" pitchFamily="18" charset="2"/>
              <a:buNone/>
              <a:defRPr/>
            </a:pPr>
            <a:endParaRPr lang="en-GB" sz="2800" dirty="0">
              <a:solidFill>
                <a:srgbClr val="3333FF"/>
              </a:solidFill>
              <a:latin typeface="Calibri" pitchFamily="34" charset="0"/>
            </a:endParaRPr>
          </a:p>
          <a:p>
            <a:pPr marL="447675" indent="-382588" eaLnBrk="1" hangingPunct="1">
              <a:defRPr/>
            </a:pPr>
            <a:endParaRPr lang="en-GB" sz="2800" dirty="0">
              <a:solidFill>
                <a:srgbClr val="3333FF"/>
              </a:solidFill>
              <a:latin typeface="Calibri" pitchFamily="34" charset="0"/>
            </a:endParaRPr>
          </a:p>
          <a:p>
            <a:pPr eaLnBrk="1" hangingPunct="1">
              <a:buFont typeface="Wingdings 2" pitchFamily="18" charset="2"/>
              <a:buNone/>
              <a:defRPr/>
            </a:pPr>
            <a:endParaRPr lang="en-GB" sz="2800" dirty="0">
              <a:latin typeface="Comic Sans MS" pitchFamily="66" charset="0"/>
            </a:endParaRPr>
          </a:p>
        </p:txBody>
      </p:sp>
    </p:spTree>
    <p:extLst>
      <p:ext uri="{BB962C8B-B14F-4D97-AF65-F5344CB8AC3E}">
        <p14:creationId xmlns:p14="http://schemas.microsoft.com/office/powerpoint/2010/main" val="62302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CC5557-CB08-48FD-AB34-0C0BB6D1FB4A}"/>
              </a:ext>
            </a:extLst>
          </p:cNvPr>
          <p:cNvPicPr>
            <a:picLocks noChangeAspect="1"/>
          </p:cNvPicPr>
          <p:nvPr/>
        </p:nvPicPr>
        <p:blipFill>
          <a:blip r:embed="rId2"/>
          <a:stretch>
            <a:fillRect/>
          </a:stretch>
        </p:blipFill>
        <p:spPr>
          <a:xfrm>
            <a:off x="47427" y="548680"/>
            <a:ext cx="8936034" cy="5688632"/>
          </a:xfrm>
          <a:prstGeom prst="rect">
            <a:avLst/>
          </a:prstGeom>
        </p:spPr>
      </p:pic>
    </p:spTree>
    <p:extLst>
      <p:ext uri="{BB962C8B-B14F-4D97-AF65-F5344CB8AC3E}">
        <p14:creationId xmlns:p14="http://schemas.microsoft.com/office/powerpoint/2010/main" val="341678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B07CA-4214-46D1-8F14-B10343B5E77A}"/>
              </a:ext>
            </a:extLst>
          </p:cNvPr>
          <p:cNvPicPr>
            <a:picLocks noChangeAspect="1"/>
          </p:cNvPicPr>
          <p:nvPr/>
        </p:nvPicPr>
        <p:blipFill>
          <a:blip r:embed="rId2"/>
          <a:stretch>
            <a:fillRect/>
          </a:stretch>
        </p:blipFill>
        <p:spPr>
          <a:xfrm>
            <a:off x="523667" y="923796"/>
            <a:ext cx="8096666" cy="5010407"/>
          </a:xfrm>
          <a:prstGeom prst="rect">
            <a:avLst/>
          </a:prstGeom>
        </p:spPr>
      </p:pic>
    </p:spTree>
    <p:extLst>
      <p:ext uri="{BB962C8B-B14F-4D97-AF65-F5344CB8AC3E}">
        <p14:creationId xmlns:p14="http://schemas.microsoft.com/office/powerpoint/2010/main" val="100138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1136327" y="404664"/>
            <a:ext cx="6870700" cy="1141413"/>
          </a:xfrm>
        </p:spPr>
        <p:txBody>
          <a:bodyPr/>
          <a:lstStyle/>
          <a:p>
            <a:r>
              <a:rPr lang="en-GB" altLang="en-US" dirty="0">
                <a:solidFill>
                  <a:schemeClr val="bg1"/>
                </a:solidFill>
                <a:cs typeface="Calibri"/>
              </a:rPr>
              <a:t>Reading</a:t>
            </a:r>
            <a:r>
              <a:rPr lang="en-GB" altLang="en-US" dirty="0">
                <a:solidFill>
                  <a:srgbClr val="FF0000"/>
                </a:solidFill>
                <a:latin typeface="Calibri"/>
                <a:cs typeface="Calibri"/>
              </a:rPr>
              <a:t>  </a:t>
            </a:r>
            <a:endParaRPr lang="en-GB" altLang="en-US" dirty="0">
              <a:solidFill>
                <a:srgbClr val="FF0000"/>
              </a:solidFill>
              <a:latin typeface="Calibri" pitchFamily="34" charset="0"/>
            </a:endParaRPr>
          </a:p>
        </p:txBody>
      </p:sp>
      <p:sp>
        <p:nvSpPr>
          <p:cNvPr id="5123" name="Rectangle 6"/>
          <p:cNvSpPr>
            <a:spLocks noGrp="1" noChangeArrowheads="1"/>
          </p:cNvSpPr>
          <p:nvPr>
            <p:ph idx="1"/>
          </p:nvPr>
        </p:nvSpPr>
        <p:spPr>
          <a:xfrm>
            <a:off x="1043284" y="1562990"/>
            <a:ext cx="7056785" cy="5178378"/>
          </a:xfrm>
        </p:spPr>
        <p:txBody>
          <a:bodyPr rtlCol="0">
            <a:normAutofit fontScale="40000" lnSpcReduction="20000"/>
          </a:bodyPr>
          <a:lstStyle/>
          <a:p>
            <a:pPr>
              <a:spcBef>
                <a:spcPts val="1200"/>
              </a:spcBef>
              <a:defRPr/>
            </a:pPr>
            <a:r>
              <a:rPr lang="en-US" sz="4800" dirty="0">
                <a:cs typeface="Arial" panose="020B0604020202020204" pitchFamily="34" charset="0"/>
              </a:rPr>
              <a:t>Developing positive attitudes to reading and an understanding of what they read.</a:t>
            </a:r>
          </a:p>
          <a:p>
            <a:pPr>
              <a:spcBef>
                <a:spcPts val="1200"/>
              </a:spcBef>
              <a:defRPr/>
            </a:pPr>
            <a:r>
              <a:rPr lang="en-US" sz="4800" dirty="0">
                <a:cs typeface="Arial" panose="020B0604020202020204" pitchFamily="34" charset="0"/>
              </a:rPr>
              <a:t>Read as much as possible and in many different ways! Please encourage them to sign their reading records. </a:t>
            </a:r>
          </a:p>
          <a:p>
            <a:pPr>
              <a:spcBef>
                <a:spcPts val="1200"/>
              </a:spcBef>
              <a:defRPr/>
            </a:pPr>
            <a:r>
              <a:rPr lang="en-US" sz="4800" i="1" dirty="0">
                <a:cs typeface="Arial" panose="020B0604020202020204" pitchFamily="34" charset="0"/>
              </a:rPr>
              <a:t>Donations of children’s comics, magazines and newspapers to enhance class libraries greatly appreciated! </a:t>
            </a:r>
            <a:endParaRPr lang="en-US" sz="4800" dirty="0">
              <a:cs typeface="Arial" panose="020B0604020202020204" pitchFamily="34" charset="0"/>
            </a:endParaRPr>
          </a:p>
          <a:p>
            <a:pPr>
              <a:spcBef>
                <a:spcPts val="1200"/>
              </a:spcBef>
            </a:pPr>
            <a:r>
              <a:rPr lang="en-US" sz="4800" dirty="0">
                <a:cs typeface="Arial" panose="020B0604020202020204" pitchFamily="34" charset="0"/>
              </a:rPr>
              <a:t>Discussing the author’s words and phrases that capture the reader’s interest and imagination. </a:t>
            </a:r>
          </a:p>
          <a:p>
            <a:pPr>
              <a:spcBef>
                <a:spcPts val="1200"/>
              </a:spcBef>
            </a:pPr>
            <a:r>
              <a:rPr lang="en-US" sz="4800" dirty="0">
                <a:cs typeface="Arial" panose="020B0604020202020204" pitchFamily="34" charset="0"/>
              </a:rPr>
              <a:t>Learning to “read between the lines”, i.e. what does the author show us rather than tell us? </a:t>
            </a:r>
          </a:p>
          <a:p>
            <a:pPr>
              <a:spcBef>
                <a:spcPts val="1200"/>
              </a:spcBef>
            </a:pPr>
            <a:r>
              <a:rPr lang="en-US" sz="4800" dirty="0">
                <a:cs typeface="Arial" panose="020B0604020202020204" pitchFamily="34" charset="0"/>
              </a:rPr>
              <a:t>Volunteers welcomed for running the class sessions in the library and hearing readers. </a:t>
            </a:r>
          </a:p>
          <a:p>
            <a:pPr>
              <a:spcBef>
                <a:spcPts val="1200"/>
              </a:spcBef>
            </a:pPr>
            <a:r>
              <a:rPr lang="en-US" sz="4800" dirty="0">
                <a:cs typeface="Arial" panose="020B0604020202020204" pitchFamily="34" charset="0"/>
              </a:rPr>
              <a:t>Parents looking for ideas of books their children might enjoy should visit </a:t>
            </a:r>
            <a:r>
              <a:rPr lang="en-US" sz="4800" dirty="0">
                <a:cs typeface="Arial" panose="020B0604020202020204" pitchFamily="34" charset="0"/>
                <a:hlinkClick r:id="rId3"/>
              </a:rPr>
              <a:t>www.booktrust.org.uk</a:t>
            </a:r>
            <a:endParaRPr lang="en-US" sz="4800" dirty="0">
              <a:cs typeface="Arial" panose="020B0604020202020204" pitchFamily="34" charset="0"/>
            </a:endParaRPr>
          </a:p>
          <a:p>
            <a:pPr>
              <a:spcBef>
                <a:spcPts val="1200"/>
              </a:spcBef>
            </a:pPr>
            <a:r>
              <a:rPr lang="en-US" sz="4800" dirty="0">
                <a:cs typeface="Arial" panose="020B0604020202020204" pitchFamily="34" charset="0"/>
              </a:rPr>
              <a:t>For developing comprehension skills, parents can visit </a:t>
            </a:r>
            <a:r>
              <a:rPr lang="en-US" sz="4800" dirty="0">
                <a:cs typeface="Arial" panose="020B0604020202020204" pitchFamily="34" charset="0"/>
                <a:hlinkClick r:id="rId4"/>
              </a:rPr>
              <a:t>home.oxfordowl.co.uk</a:t>
            </a:r>
            <a:r>
              <a:rPr lang="en-US" sz="4800" dirty="0">
                <a:cs typeface="Arial" panose="020B0604020202020204" pitchFamily="34" charset="0"/>
              </a:rPr>
              <a:t> </a:t>
            </a:r>
          </a:p>
          <a:p>
            <a:pPr>
              <a:spcBef>
                <a:spcPts val="1200"/>
              </a:spcBef>
            </a:pP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91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11560" y="2852936"/>
            <a:ext cx="8280920" cy="3490186"/>
          </a:xfrm>
          <a:prstGeom prst="rect">
            <a:avLst/>
          </a:prstGeom>
          <a:noFill/>
        </p:spPr>
        <p:txBody>
          <a:bodyPr wrap="square" rtlCol="0">
            <a:spAutoFit/>
          </a:bodyPr>
          <a:lstStyle/>
          <a:p>
            <a:pPr marL="0" indent="0">
              <a:buNone/>
            </a:pPr>
            <a:r>
              <a:rPr lang="en-US" dirty="0">
                <a:cs typeface="Arial" panose="020B0604020202020204" pitchFamily="34" charset="0"/>
              </a:rPr>
              <a:t>Reading opportunities in school include: </a:t>
            </a:r>
          </a:p>
          <a:p>
            <a:endParaRPr lang="en-US" dirty="0">
              <a:cs typeface="Arial" panose="020B0604020202020204" pitchFamily="34" charset="0"/>
            </a:endParaRPr>
          </a:p>
          <a:p>
            <a:pPr marL="285750" indent="-285750">
              <a:buFontTx/>
              <a:buChar char="-"/>
            </a:pPr>
            <a:r>
              <a:rPr lang="en-US" dirty="0">
                <a:cs typeface="Arial" panose="020B0604020202020204" pitchFamily="34" charset="0"/>
              </a:rPr>
              <a:t>Listening to the class story </a:t>
            </a:r>
          </a:p>
          <a:p>
            <a:pPr marL="285750" indent="-285750">
              <a:buFontTx/>
              <a:buChar char="-"/>
            </a:pPr>
            <a:r>
              <a:rPr lang="en-US" dirty="0">
                <a:cs typeface="Arial" panose="020B0604020202020204" pitchFamily="34" charset="0"/>
              </a:rPr>
              <a:t>Whole class reading </a:t>
            </a:r>
          </a:p>
          <a:p>
            <a:pPr marL="285750" indent="-285750">
              <a:buFontTx/>
              <a:buChar char="-"/>
            </a:pPr>
            <a:r>
              <a:rPr lang="en-US" dirty="0">
                <a:cs typeface="Arial" panose="020B0604020202020204" pitchFamily="34" charset="0"/>
              </a:rPr>
              <a:t>Daily independent reading and follow up quizzes (school banded or home book) </a:t>
            </a:r>
          </a:p>
          <a:p>
            <a:pPr marL="285750" indent="-285750">
              <a:buFontTx/>
              <a:buChar char="-"/>
            </a:pPr>
            <a:r>
              <a:rPr lang="en-US" dirty="0">
                <a:cs typeface="Arial" panose="020B0604020202020204" pitchFamily="34" charset="0"/>
              </a:rPr>
              <a:t>1 to 1 reading as required </a:t>
            </a:r>
            <a:endParaRPr lang="en-GB" dirty="0"/>
          </a:p>
          <a:p>
            <a:pPr marL="285750" indent="-285750">
              <a:buFontTx/>
              <a:buChar char="-"/>
            </a:pPr>
            <a:r>
              <a:rPr lang="en-US" dirty="0">
                <a:cs typeface="Arial" panose="020B0604020202020204" pitchFamily="34" charset="0"/>
              </a:rPr>
              <a:t>Visits to the school library </a:t>
            </a:r>
          </a:p>
        </p:txBody>
      </p:sp>
    </p:spTree>
    <p:extLst>
      <p:ext uri="{BB962C8B-B14F-4D97-AF65-F5344CB8AC3E}">
        <p14:creationId xmlns:p14="http://schemas.microsoft.com/office/powerpoint/2010/main" val="342011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D47E-B283-471E-B648-584DFC3463B3}"/>
              </a:ext>
            </a:extLst>
          </p:cNvPr>
          <p:cNvSpPr>
            <a:spLocks noGrp="1"/>
          </p:cNvSpPr>
          <p:nvPr>
            <p:ph type="title"/>
          </p:nvPr>
        </p:nvSpPr>
        <p:spPr/>
        <p:txBody>
          <a:bodyPr/>
          <a:lstStyle/>
          <a:p>
            <a:r>
              <a:rPr lang="en-GB" dirty="0"/>
              <a:t>Maths </a:t>
            </a:r>
          </a:p>
        </p:txBody>
      </p:sp>
      <p:pic>
        <p:nvPicPr>
          <p:cNvPr id="3" name="Picture 2">
            <a:extLst>
              <a:ext uri="{FF2B5EF4-FFF2-40B4-BE49-F238E27FC236}">
                <a16:creationId xmlns:a16="http://schemas.microsoft.com/office/drawing/2014/main" id="{2ED33132-6C0F-4902-838C-063CDF4F17BB}"/>
              </a:ext>
            </a:extLst>
          </p:cNvPr>
          <p:cNvPicPr>
            <a:picLocks noChangeAspect="1"/>
          </p:cNvPicPr>
          <p:nvPr/>
        </p:nvPicPr>
        <p:blipFill rotWithShape="1">
          <a:blip r:embed="rId2"/>
          <a:srcRect l="3448" t="1897" b="10802"/>
          <a:stretch/>
        </p:blipFill>
        <p:spPr>
          <a:xfrm>
            <a:off x="539552" y="2420888"/>
            <a:ext cx="8064896" cy="3312368"/>
          </a:xfrm>
          <a:prstGeom prst="rect">
            <a:avLst/>
          </a:prstGeom>
          <a:ln>
            <a:solidFill>
              <a:srgbClr val="7030A0"/>
            </a:solidFill>
          </a:ln>
        </p:spPr>
      </p:pic>
    </p:spTree>
    <p:extLst>
      <p:ext uri="{BB962C8B-B14F-4D97-AF65-F5344CB8AC3E}">
        <p14:creationId xmlns:p14="http://schemas.microsoft.com/office/powerpoint/2010/main" val="879130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b489fc-ebb1-4903-a927-ed289e5abb23">
      <Terms xmlns="http://schemas.microsoft.com/office/infopath/2007/PartnerControls"/>
    </lcf76f155ced4ddcb4097134ff3c332f>
    <TaxCatchAll xmlns="57884b65-18ad-4d41-a33e-a99b8ea455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44984E4F844E45A79E372450D85E36" ma:contentTypeVersion="13" ma:contentTypeDescription="Create a new document." ma:contentTypeScope="" ma:versionID="d41dde3f4b613d796cd14a709f0c1734">
  <xsd:schema xmlns:xsd="http://www.w3.org/2001/XMLSchema" xmlns:xs="http://www.w3.org/2001/XMLSchema" xmlns:p="http://schemas.microsoft.com/office/2006/metadata/properties" xmlns:ns2="b9b489fc-ebb1-4903-a927-ed289e5abb23" xmlns:ns3="57884b65-18ad-4d41-a33e-a99b8ea4552d" targetNamespace="http://schemas.microsoft.com/office/2006/metadata/properties" ma:root="true" ma:fieldsID="4be530be8a3d7f044154a809090db9ea" ns2:_="" ns3:_="">
    <xsd:import namespace="b9b489fc-ebb1-4903-a927-ed289e5abb23"/>
    <xsd:import namespace="57884b65-18ad-4d41-a33e-a99b8ea455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489fc-ebb1-4903-a927-ed289e5ab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72eed17-cc73-4b7a-9080-2a5a44eebbe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884b65-18ad-4d41-a33e-a99b8ea4552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041dd8f-7461-4be9-860e-4f029c7c1fd1}" ma:internalName="TaxCatchAll" ma:showField="CatchAllData" ma:web="57884b65-18ad-4d41-a33e-a99b8ea45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01E611-4ED2-4819-8FA6-32FEE01533A8}">
  <ds:schemaRefs>
    <ds:schemaRef ds:uri="877f4b6c-3e99-4e5f-92c1-2cfa222349bc"/>
    <ds:schemaRef ds:uri="http://schemas.microsoft.com/office/2006/documentManagement/types"/>
    <ds:schemaRef ds:uri="http://schemas.microsoft.com/office/infopath/2007/PartnerControls"/>
    <ds:schemaRef ds:uri="http://purl.org/dc/elements/1.1/"/>
    <ds:schemaRef ds:uri="6edd0292-6970-4739-a1cd-54958a61999e"/>
    <ds:schemaRef ds:uri="http://schemas.microsoft.com/office/2006/metadata/properties"/>
    <ds:schemaRef ds:uri="http://purl.org/dc/term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D1B5B7-4706-40E7-8B38-C273CD497652}">
  <ds:schemaRefs>
    <ds:schemaRef ds:uri="http://schemas.microsoft.com/sharepoint/v3/contenttype/forms"/>
  </ds:schemaRefs>
</ds:datastoreItem>
</file>

<file path=customXml/itemProps3.xml><?xml version="1.0" encoding="utf-8"?>
<ds:datastoreItem xmlns:ds="http://schemas.openxmlformats.org/officeDocument/2006/customXml" ds:itemID="{63A0C432-947B-4361-A92D-26F2004A054E}"/>
</file>

<file path=docProps/app.xml><?xml version="1.0" encoding="utf-8"?>
<Properties xmlns="http://schemas.openxmlformats.org/officeDocument/2006/extended-properties" xmlns:vt="http://schemas.openxmlformats.org/officeDocument/2006/docPropsVTypes">
  <Template>Waveform</Template>
  <TotalTime>2645</TotalTime>
  <Words>1093</Words>
  <Application>Microsoft Office PowerPoint</Application>
  <PresentationFormat>On-screen Show (4:3)</PresentationFormat>
  <Paragraphs>151</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Candara</vt:lpstr>
      <vt:lpstr>Comic Sans MS</vt:lpstr>
      <vt:lpstr>Symbol</vt:lpstr>
      <vt:lpstr>Wingdings 2</vt:lpstr>
      <vt:lpstr>Waveform</vt:lpstr>
      <vt:lpstr>Welcome to Year 4!  Nightingales: Mrs Dervish and Mrs Chivers TAs: Mrs Pruden, Mrs Khan  Swifts: Mrs Rickcord, Miss Lang (Friday) TAs: Mrs Stock, Mrs Leech and Mrs Pacey  PPA cover: Mr Pauley, Mrs Irwin </vt:lpstr>
      <vt:lpstr>PowerPoint Presentation</vt:lpstr>
      <vt:lpstr>English </vt:lpstr>
      <vt:lpstr>English </vt:lpstr>
      <vt:lpstr>PowerPoint Presentation</vt:lpstr>
      <vt:lpstr>PowerPoint Presentation</vt:lpstr>
      <vt:lpstr>Reading  </vt:lpstr>
      <vt:lpstr>PowerPoint Presentation</vt:lpstr>
      <vt:lpstr>Maths </vt:lpstr>
      <vt:lpstr>PowerPoint Presentation</vt:lpstr>
      <vt:lpstr>PowerPoint Presentation</vt:lpstr>
      <vt:lpstr>Multiplication Tables Check  June 2026</vt:lpstr>
      <vt:lpstr>PowerPoint Presentation</vt:lpstr>
      <vt:lpstr>PowerPoint Presentation</vt:lpstr>
      <vt:lpstr>Geography &amp; History</vt:lpstr>
      <vt:lpstr>Art and D&amp;T/ PSHE/French/Computing/RE/Music </vt:lpstr>
      <vt:lpstr>P.E</vt:lpstr>
      <vt:lpstr>PowerPoint Presentation</vt:lpstr>
      <vt:lpstr>Trips &amp; Visitors</vt:lpstr>
      <vt:lpstr>Home Learning </vt:lpstr>
      <vt:lpstr>PowerPoint Presentation</vt:lpstr>
    </vt:vector>
  </TitlesOfParts>
  <Company>Wandsworth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Christina Theocharous</dc:creator>
  <cp:lastModifiedBy>Zoe Bradford</cp:lastModifiedBy>
  <cp:revision>247</cp:revision>
  <dcterms:created xsi:type="dcterms:W3CDTF">2015-09-07T12:10:16Z</dcterms:created>
  <dcterms:modified xsi:type="dcterms:W3CDTF">2025-09-12T11:02:15Z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0x0101005544984E4F844E45A79E372450D85E36</vt:lpwstr>
  </property>
  <property fmtid="{D5CDD505-2E9C-101B-9397-08002B2CF9AE}" pid="3" name="MediaServiceImageTags">
    <vt:lpwstr/>
  </property>
</Properties>
</file>