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8" r:id="rId5"/>
    <p:sldId id="292" r:id="rId6"/>
    <p:sldId id="277" r:id="rId7"/>
    <p:sldId id="300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5" r:id="rId20"/>
    <p:sldId id="316" r:id="rId21"/>
    <p:sldId id="322" r:id="rId22"/>
    <p:sldId id="318" r:id="rId23"/>
    <p:sldId id="319" r:id="rId24"/>
    <p:sldId id="321" r:id="rId25"/>
    <p:sldId id="320" r:id="rId26"/>
  </p:sldIdLst>
  <p:sldSz cx="12192000" cy="6858000"/>
  <p:notesSz cx="6858000" cy="9144000"/>
  <p:embeddedFontLst>
    <p:embeddedFont>
      <p:font typeface="Speak Pro" panose="020B0604020202020204" charset="0"/>
      <p:regular r:id="rId29"/>
      <p:bold r:id="rId30"/>
      <p:italic r:id="rId31"/>
      <p:boldItalic r:id="rId32"/>
    </p:embeddedFont>
    <p:embeddedFont>
      <p:font typeface="Avenir Next LT Pr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76" y="128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4/19/2023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Stage 2 SATs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777" y="1637771"/>
            <a:ext cx="5892974" cy="45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57" y="1659525"/>
            <a:ext cx="5758957" cy="45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00" y="1620007"/>
            <a:ext cx="7278343" cy="45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writing assessed?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0" y="1615218"/>
            <a:ext cx="8159616" cy="4528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0292" y="3010152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Teacher assessment must show evidence that children meet all these criteria.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12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writing assessed?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4" y="1659525"/>
            <a:ext cx="6692108" cy="458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400" y="2341697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Teacher assessment must show evidence that children meet all these criteria and the ones from the previous level.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46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writing assessed?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55" y="1659525"/>
            <a:ext cx="9473787" cy="45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assistance can my child have?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5068" y="2137506"/>
            <a:ext cx="11237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All questions can be read by adults if children ask 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    (except in the reading paper)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Some children may be granted additional time/ a reader/ a scribe. This will be discussed with parents on a case by case basis.</a:t>
            </a:r>
            <a:endParaRPr lang="en-GB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make a difference to groupings at secondary school?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214" y="2192925"/>
            <a:ext cx="11237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Results are passed to secondary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Most schools do their own tests in the first year and use this to determine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The tests are a measure of the school’s teaching of the National Curriculum in KS2 as a whole</a:t>
            </a:r>
            <a:endParaRPr lang="en-GB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214" y="2192925"/>
            <a:ext cx="112375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Ensure good sleep (be mindful of the </a:t>
            </a: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ank </a:t>
            </a: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oliday)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SATS Breakfast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Talk to them and encourage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Good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Support with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Revision guides such as Letts and CGP SATs busters</a:t>
            </a:r>
            <a:endParaRPr lang="en-GB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472822"/>
            <a:ext cx="11568000" cy="1325563"/>
          </a:xfrm>
        </p:spPr>
        <p:txBody>
          <a:bodyPr/>
          <a:lstStyle/>
          <a:p>
            <a:r>
              <a:rPr lang="en-US" dirty="0" smtClean="0"/>
              <a:t>How are results reported?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sp>
        <p:nvSpPr>
          <p:cNvPr id="8" name="TextBox 7"/>
          <p:cNvSpPr txBox="1"/>
          <p:nvPr/>
        </p:nvSpPr>
        <p:spPr>
          <a:xfrm>
            <a:off x="477214" y="2192925"/>
            <a:ext cx="4164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 smtClean="0"/>
              <a:t>In the Summer report </a:t>
            </a:r>
            <a:endParaRPr lang="en-GB" sz="4400" dirty="0" smtClean="0"/>
          </a:p>
          <a:p>
            <a:r>
              <a:rPr lang="en-GB" sz="4400" dirty="0" smtClean="0"/>
              <a:t>(start of July)</a:t>
            </a:r>
            <a:endParaRPr lang="en-GB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95" y="1659525"/>
            <a:ext cx="7386074" cy="45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99" y="607100"/>
            <a:ext cx="5885657" cy="697044"/>
          </a:xfrm>
        </p:spPr>
        <p:txBody>
          <a:bodyPr/>
          <a:lstStyle/>
          <a:p>
            <a:r>
              <a:rPr lang="en-US" dirty="0" smtClean="0"/>
              <a:t>What we will cover: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dirty="0" smtClean="0"/>
              <a:t>When are SATS?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What will happen?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06525" y="2635589"/>
            <a:ext cx="3687830" cy="499493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time/assistance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Helping your child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Secondary school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Wellbeing</a:t>
            </a:r>
            <a:endParaRPr lang="en-US" dirty="0"/>
          </a:p>
        </p:txBody>
      </p:sp>
      <p:pic>
        <p:nvPicPr>
          <p:cNvPr id="51" name="Picture Placeholder 50" descr="Paper">
            <a:extLst>
              <a:ext uri="{FF2B5EF4-FFF2-40B4-BE49-F238E27FC236}">
                <a16:creationId xmlns:a16="http://schemas.microsoft.com/office/drawing/2014/main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8940" y="1757980"/>
            <a:ext cx="862926" cy="864000"/>
          </a:xfrm>
        </p:spPr>
      </p:pic>
      <p:pic>
        <p:nvPicPr>
          <p:cNvPr id="59" name="Picture Placeholder 58" descr="Stopwatch">
            <a:extLst>
              <a:ext uri="{FF2B5EF4-FFF2-40B4-BE49-F238E27FC236}">
                <a16:creationId xmlns:a16="http://schemas.microsoft.com/office/drawing/2014/main" id="{254CDD44-0160-47AE-934F-2D936D20C7F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82151" y="1719848"/>
            <a:ext cx="867600" cy="868680"/>
          </a:xfrm>
        </p:spPr>
      </p:pic>
      <p:pic>
        <p:nvPicPr>
          <p:cNvPr id="61" name="Picture Placeholder 60" descr="Target">
            <a:extLst>
              <a:ext uri="{FF2B5EF4-FFF2-40B4-BE49-F238E27FC236}">
                <a16:creationId xmlns:a16="http://schemas.microsoft.com/office/drawing/2014/main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Picture Placeholder 70" descr="Checklist RTL">
            <a:extLst>
              <a:ext uri="{FF2B5EF4-FFF2-40B4-BE49-F238E27FC236}">
                <a16:creationId xmlns:a16="http://schemas.microsoft.com/office/drawing/2014/main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84897" y="1759965"/>
            <a:ext cx="867600" cy="868680"/>
          </a:xfrm>
        </p:spPr>
      </p:pic>
      <p:pic>
        <p:nvPicPr>
          <p:cNvPr id="73" name="Picture Placeholder 72" descr="List">
            <a:extLst>
              <a:ext uri="{FF2B5EF4-FFF2-40B4-BE49-F238E27FC236}">
                <a16:creationId xmlns:a16="http://schemas.microsoft.com/office/drawing/2014/main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84897" y="3890091"/>
            <a:ext cx="867600" cy="868680"/>
          </a:xfrm>
        </p:spPr>
      </p:pic>
      <p:pic>
        <p:nvPicPr>
          <p:cNvPr id="77" name="Picture Placeholder 76" descr="Bullseye">
            <a:extLst>
              <a:ext uri="{FF2B5EF4-FFF2-40B4-BE49-F238E27FC236}">
                <a16:creationId xmlns:a16="http://schemas.microsoft.com/office/drawing/2014/main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472822"/>
            <a:ext cx="11568000" cy="1325563"/>
          </a:xfrm>
        </p:spPr>
        <p:txBody>
          <a:bodyPr/>
          <a:lstStyle/>
          <a:p>
            <a:r>
              <a:rPr lang="en-US" dirty="0" smtClean="0"/>
              <a:t>How are you supporting wellbeing?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216" y="1718588"/>
            <a:ext cx="112375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Breakfast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If your child is ill, they can sit the test another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SATs test all knowledge of KS2, not just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Children are used to the test style and have lots of strategies if they get stuck.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More relaxed afternoons in the week of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Lots to look forward to after SATs week!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00" y="454349"/>
            <a:ext cx="10515600" cy="1325563"/>
          </a:xfrm>
        </p:spPr>
        <p:txBody>
          <a:bodyPr/>
          <a:lstStyle/>
          <a:p>
            <a:r>
              <a:rPr lang="en-GB" dirty="0" smtClean="0"/>
              <a:t>DATES FOR THE DIARY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6618" y="1856509"/>
            <a:ext cx="103169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April – Swimming lessons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27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April – Visit from Mr Sutton from SVC – Year 7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May – SATS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June – Sports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June - PGL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28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June – Induction Day at SVC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29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June – Induction Evening at SVC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and 5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July – Year 6 Show Performance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at 6pm</a:t>
            </a:r>
            <a:endParaRPr lang="en-GB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GB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July – Year 6 Leavers Assembly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2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472822"/>
            <a:ext cx="11568000" cy="1325563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5380" y="1775456"/>
            <a:ext cx="1123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777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the tests?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04" y="1662846"/>
            <a:ext cx="7129391" cy="45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814" y="2036566"/>
            <a:ext cx="11237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</a:rPr>
              <a:t>Held in normal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</a:rPr>
              <a:t>Equipment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</a:rPr>
              <a:t>Normal class adults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</a:rPr>
              <a:t>Test conditions that we have practised</a:t>
            </a:r>
            <a:endParaRPr lang="en-GB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happen?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023"/>
          <a:stretch/>
        </p:blipFill>
        <p:spPr>
          <a:xfrm>
            <a:off x="1161085" y="1647882"/>
            <a:ext cx="9869829" cy="45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83" y="1648648"/>
            <a:ext cx="9777212" cy="45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" y="1762460"/>
            <a:ext cx="11669852" cy="431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43" y="1648648"/>
            <a:ext cx="8068992" cy="45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SATs look like?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solidFill>
            <a:schemeClr val="bg1">
              <a:alpha val="70000"/>
            </a:schemeClr>
          </a:solid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749"/>
            <a:ext cx="12207285" cy="38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C2003B759CE54D95143C3B1C53EE33" ma:contentTypeVersion="16" ma:contentTypeDescription="Create a new document." ma:contentTypeScope="" ma:versionID="4b55fefb171165cdbd88fedd7b1692b1">
  <xsd:schema xmlns:xsd="http://www.w3.org/2001/XMLSchema" xmlns:xs="http://www.w3.org/2001/XMLSchema" xmlns:p="http://schemas.microsoft.com/office/2006/metadata/properties" xmlns:ns2="877f4b6c-3e99-4e5f-92c1-2cfa222349bc" xmlns:ns3="6edd0292-6970-4739-a1cd-54958a61999e" targetNamespace="http://schemas.microsoft.com/office/2006/metadata/properties" ma:root="true" ma:fieldsID="b679cd1745b8a6b50a30f4ab44177855" ns2:_="" ns3:_="">
    <xsd:import namespace="877f4b6c-3e99-4e5f-92c1-2cfa222349bc"/>
    <xsd:import namespace="6edd0292-6970-4739-a1cd-54958a6199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f4b6c-3e99-4e5f-92c1-2cfa22234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2eed17-cc73-4b7a-9080-2a5a44eeb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d0292-6970-4739-a1cd-54958a6199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0fc009-3444-4b21-90fa-5b626c629664}" ma:internalName="TaxCatchAll" ma:showField="CatchAllData" ma:web="6edd0292-6970-4739-a1cd-54958a6199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77f4b6c-3e99-4e5f-92c1-2cfa222349bc" xsi:nil="true"/>
    <lcf76f155ced4ddcb4097134ff3c332f xmlns="877f4b6c-3e99-4e5f-92c1-2cfa222349bc">
      <Terms xmlns="http://schemas.microsoft.com/office/infopath/2007/PartnerControls"/>
    </lcf76f155ced4ddcb4097134ff3c332f>
    <TaxCatchAll xmlns="6edd0292-6970-4739-a1cd-54958a6199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837B78-5FBD-4CAC-9869-E63AFBC95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f4b6c-3e99-4e5f-92c1-2cfa222349bc"/>
    <ds:schemaRef ds:uri="6edd0292-6970-4739-a1cd-54958a6199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edd0292-6970-4739-a1cd-54958a61999e"/>
    <ds:schemaRef ds:uri="877f4b6c-3e99-4e5f-92c1-2cfa222349b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0</TotalTime>
  <Words>459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Speak Pro</vt:lpstr>
      <vt:lpstr>Avenir Next LT Pro</vt:lpstr>
      <vt:lpstr>Arial</vt:lpstr>
      <vt:lpstr>Calibri</vt:lpstr>
      <vt:lpstr>Office Theme</vt:lpstr>
      <vt:lpstr>Key Stage 2 SATs meeting</vt:lpstr>
      <vt:lpstr>What we will cover:</vt:lpstr>
      <vt:lpstr>When are the tests?</vt:lpstr>
      <vt:lpstr>What will happen?</vt:lpstr>
      <vt:lpstr>What will happen?</vt:lpstr>
      <vt:lpstr>What do SATs look like?</vt:lpstr>
      <vt:lpstr>What do SATs look like?</vt:lpstr>
      <vt:lpstr>What do SATs look like?</vt:lpstr>
      <vt:lpstr>What do SATs look like?</vt:lpstr>
      <vt:lpstr>What do SATs look like?</vt:lpstr>
      <vt:lpstr>What do SATs look like?</vt:lpstr>
      <vt:lpstr>What do SATs look like?</vt:lpstr>
      <vt:lpstr>How is writing assessed?</vt:lpstr>
      <vt:lpstr>How is writing assessed?</vt:lpstr>
      <vt:lpstr>How is writing assessed?</vt:lpstr>
      <vt:lpstr>What assistance can my child have?</vt:lpstr>
      <vt:lpstr>Does this make a difference to groupings at secondary school?</vt:lpstr>
      <vt:lpstr>How can I help?</vt:lpstr>
      <vt:lpstr>How are results reported?</vt:lpstr>
      <vt:lpstr>How are you supporting wellbeing?</vt:lpstr>
      <vt:lpstr>DATES FOR THE DIARY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2023-04-06T10:29:21Z</dcterms:created>
  <dcterms:modified xsi:type="dcterms:W3CDTF">2023-04-19T15:34:57Z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0x010100CCC2003B759CE54D95143C3B1C53EE33</vt:lpwstr>
  </property>
  <property fmtid="{D5CDD505-2E9C-101B-9397-08002B2CF9AE}" pid="3" name="MediaServiceImageTags">
    <vt:lpwstr/>
  </property>
</Properties>
</file>