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475" cy="47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413" y="0"/>
            <a:ext cx="3077474" cy="47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041" y="4518759"/>
            <a:ext cx="5681980" cy="36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8105"/>
            <a:ext cx="3077475" cy="47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413" y="8918105"/>
            <a:ext cx="3077474" cy="47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11041" y="4518759"/>
            <a:ext cx="5681980" cy="36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711041" y="4518759"/>
            <a:ext cx="5681980" cy="36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7" name="Google Shape;127;p2:notes"/>
          <p:cNvSpPr txBox="1">
            <a:spLocks noGrp="1"/>
          </p:cNvSpPr>
          <p:nvPr>
            <p:ph type="sldNum" idx="12"/>
          </p:nvPr>
        </p:nvSpPr>
        <p:spPr>
          <a:xfrm>
            <a:off x="4023413" y="8918105"/>
            <a:ext cx="3077474" cy="47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711041" y="4518759"/>
            <a:ext cx="5681980" cy="36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711041" y="4518759"/>
            <a:ext cx="5681980" cy="36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3" name="Google Shape;153;p4:notes"/>
          <p:cNvSpPr txBox="1">
            <a:spLocks noGrp="1"/>
          </p:cNvSpPr>
          <p:nvPr>
            <p:ph type="sldNum" idx="12"/>
          </p:nvPr>
        </p:nvSpPr>
        <p:spPr>
          <a:xfrm>
            <a:off x="4023413" y="8918105"/>
            <a:ext cx="3077474" cy="47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54" tIns="43465" rIns="86954" bIns="4346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4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588"/>
                </a:srgbClr>
              </a:gs>
              <a:gs pos="37000">
                <a:srgbClr val="FFFFFF">
                  <a:alpha val="75294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235"/>
                </a:srgbClr>
              </a:gs>
              <a:gs pos="48000">
                <a:srgbClr val="FFFFFF">
                  <a:alpha val="61568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38" name="Google Shape;38;p4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372"/>
                </a:srgbClr>
              </a:gs>
              <a:gs pos="37000">
                <a:srgbClr val="FFFFFF">
                  <a:alpha val="7647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411"/>
                </a:srgbClr>
              </a:gs>
              <a:gs pos="48000">
                <a:srgbClr val="FFFFFF">
                  <a:alpha val="6235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372"/>
                </a:srgbClr>
              </a:gs>
              <a:gs pos="37000">
                <a:srgbClr val="FFFFFF">
                  <a:alpha val="7647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411"/>
                </a:srgbClr>
              </a:gs>
              <a:gs pos="48000">
                <a:srgbClr val="FFFFFF">
                  <a:alpha val="6235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588"/>
                </a:srgbClr>
              </a:gs>
              <a:gs pos="37000">
                <a:srgbClr val="FFFFFF">
                  <a:alpha val="75294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235"/>
                </a:srgbClr>
              </a:gs>
              <a:gs pos="48000">
                <a:srgbClr val="FFFFFF">
                  <a:alpha val="61568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cid:49f812b7-19f3-4ff9-a708-576ff6d04afb@GBRP123.PROD.OUTLOOK.COM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cid:5bac20f5-e40d-4420-870a-a5b7919fe7c2@GBRP123.PROD.OUTLOOK.COM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thebellbird.cambs.sch.uk/friends-at-bellbird-scho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/>
        </p:nvSpPr>
        <p:spPr>
          <a:xfrm>
            <a:off x="886890" y="1110027"/>
            <a:ext cx="7391400" cy="136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4096"/>
              <a:buFont typeface="Georgia"/>
              <a:buNone/>
            </a:pPr>
            <a:r>
              <a:rPr lang="en-GB" sz="3200" b="1" i="0" u="none" strike="noStrike" cap="small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FABS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4096"/>
              <a:buFont typeface="Georgia"/>
              <a:buNone/>
            </a:pPr>
            <a:r>
              <a:rPr lang="en-GB" sz="3200" b="1" i="0" u="none" strike="noStrike" cap="small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Friends At Bellbird School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9930" y="93143"/>
            <a:ext cx="824534" cy="983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/>
          <p:nvPr/>
        </p:nvSpPr>
        <p:spPr>
          <a:xfrm>
            <a:off x="2370674" y="2260591"/>
            <a:ext cx="458593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FABS is the Friends, Parents and Teacher organisation (PTA) at the Bellbird School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 group of 15 parents and staff with children in all year groups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are a few of our faces to look out for at school - please feel free to stop us to ask any questions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3" descr="A person wearing glasse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557" y="1890502"/>
            <a:ext cx="85456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 descr="A person with blonde hai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6319" y="3838972"/>
            <a:ext cx="921683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 descr="A person with a beard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-465"/>
          <a:stretch/>
        </p:blipFill>
        <p:spPr>
          <a:xfrm>
            <a:off x="5017222" y="5045924"/>
            <a:ext cx="837574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 descr="A person wearing glasses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62368" y="5074388"/>
            <a:ext cx="797967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 descr="A person smiling for the camera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 t="-1"/>
          <a:stretch/>
        </p:blipFill>
        <p:spPr>
          <a:xfrm>
            <a:off x="3909358" y="5067008"/>
            <a:ext cx="913585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 descr="A person with glasses smiling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78494" y="5080711"/>
            <a:ext cx="870527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/>
          <p:nvPr/>
        </p:nvSpPr>
        <p:spPr>
          <a:xfrm>
            <a:off x="247022" y="3130100"/>
            <a:ext cx="15536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Alison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391346" y="6344027"/>
            <a:ext cx="15536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Alex- Treasurer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420436" y="6321664"/>
            <a:ext cx="1099471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Andy</a:t>
            </a:r>
            <a:endParaRPr sz="10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3816414" y="6321664"/>
            <a:ext cx="1099471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</a:t>
            </a:r>
            <a:endParaRPr sz="10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4866386" y="6298388"/>
            <a:ext cx="109947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Richard</a:t>
            </a:r>
            <a:endParaRPr dirty="0"/>
          </a:p>
        </p:txBody>
      </p:sp>
      <p:sp>
        <p:nvSpPr>
          <p:cNvPr id="120" name="Google Shape;120;p13"/>
          <p:cNvSpPr txBox="1"/>
          <p:nvPr/>
        </p:nvSpPr>
        <p:spPr>
          <a:xfrm>
            <a:off x="342496" y="5061293"/>
            <a:ext cx="1099471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Emma</a:t>
            </a:r>
            <a:endParaRPr sz="10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3" descr="A picture containing person, outdoor, tree, pers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7547" t="9590" r="3156" b="15179"/>
          <a:stretch/>
        </p:blipFill>
        <p:spPr>
          <a:xfrm>
            <a:off x="7826168" y="3837293"/>
            <a:ext cx="966616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/>
        </p:nvSpPr>
        <p:spPr>
          <a:xfrm>
            <a:off x="7724224" y="5045924"/>
            <a:ext cx="1099471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Elizabeth</a:t>
            </a:r>
            <a:endParaRPr sz="10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15300" y="58293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group of people posing for a photo on a beach&#10;&#10;Description automatically generated with medium confidence">
            <a:extLst>
              <a:ext uri="{FF2B5EF4-FFF2-40B4-BE49-F238E27FC236}">
                <a16:creationId xmlns:a16="http://schemas.microsoft.com/office/drawing/2014/main" id="{26CF4E99-6013-970C-3BA7-432D03C1ED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0" t="25969" r="52139" b="55312"/>
          <a:stretch/>
        </p:blipFill>
        <p:spPr bwMode="auto">
          <a:xfrm>
            <a:off x="7658043" y="1676559"/>
            <a:ext cx="854560" cy="1066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71F0F79-B026-BB34-D43A-43D2F025777F}"/>
              </a:ext>
            </a:extLst>
          </p:cNvPr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9075" y="5053608"/>
            <a:ext cx="969545" cy="12086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6140AC-DFCB-2D97-FCF8-59B4EC786E3B}"/>
              </a:ext>
            </a:extLst>
          </p:cNvPr>
          <p:cNvSpPr txBox="1"/>
          <p:nvPr/>
        </p:nvSpPr>
        <p:spPr>
          <a:xfrm>
            <a:off x="7480274" y="2949640"/>
            <a:ext cx="1343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Zillah – Quiz mistress extraordinaire</a:t>
            </a:r>
            <a:endParaRPr lang="en-GB" sz="1000" i="1" dirty="0"/>
          </a:p>
        </p:txBody>
      </p:sp>
      <p:sp>
        <p:nvSpPr>
          <p:cNvPr id="26" name="Google Shape;119;p13">
            <a:extLst>
              <a:ext uri="{FF2B5EF4-FFF2-40B4-BE49-F238E27FC236}">
                <a16:creationId xmlns:a16="http://schemas.microsoft.com/office/drawing/2014/main" id="{75A97B82-80EB-0729-6BFC-ED5D0A46D88F}"/>
              </a:ext>
            </a:extLst>
          </p:cNvPr>
          <p:cNvSpPr txBox="1"/>
          <p:nvPr/>
        </p:nvSpPr>
        <p:spPr>
          <a:xfrm>
            <a:off x="5906814" y="6289327"/>
            <a:ext cx="10994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i="1" dirty="0"/>
              <a:t>L</a:t>
            </a:r>
            <a:r>
              <a:rPr lang="en-GB" sz="1000" i="1" dirty="0" err="1"/>
              <a:t>ouise</a:t>
            </a:r>
            <a:r>
              <a:rPr lang="en-GB" sz="1000" i="1" dirty="0"/>
              <a:t> - Secretary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subTitle" idx="4294967295"/>
          </p:nvPr>
        </p:nvSpPr>
        <p:spPr>
          <a:xfrm>
            <a:off x="2720864" y="1143000"/>
            <a:ext cx="4067075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82880" marR="0" lvl="0" indent="-182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9998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run events to bring together the Bellbird children, families, staff and the wider community</a:t>
            </a:r>
            <a:endParaRPr dirty="0"/>
          </a:p>
          <a:p>
            <a:pPr marL="182880" marR="0" lvl="0" indent="-70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None/>
            </a:pPr>
            <a:r>
              <a:rPr lang="en-GB" sz="1900" b="0" i="1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During the last two year, unable to run our usual events, we still ran:</a:t>
            </a:r>
            <a:endParaRPr sz="22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Arial"/>
              <a:buChar char="•"/>
            </a:pPr>
            <a:r>
              <a:rPr lang="en-GB" sz="1900" b="0" i="1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Christmas raffle</a:t>
            </a:r>
            <a:endParaRPr sz="22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Arial"/>
              <a:buChar char="•"/>
            </a:pPr>
            <a:r>
              <a:rPr lang="en-GB" sz="1900" b="0" i="1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Father Christmas visits to children's houses</a:t>
            </a:r>
            <a:endParaRPr sz="22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Arial"/>
              <a:buChar char="•"/>
            </a:pPr>
            <a:r>
              <a:rPr lang="en-GB" sz="1900" b="0" i="1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quiz</a:t>
            </a:r>
            <a:endParaRPr sz="22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Arial"/>
              <a:buChar char="•"/>
            </a:pPr>
            <a:r>
              <a:rPr lang="en-GB" sz="1900" b="0" i="1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sunflower growing competition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Arial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Visits from the easter bunny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87515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Arial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marR="0" lvl="0" indent="-182879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C3260C"/>
              </a:buClr>
              <a:buSzPct val="129998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raise funds to support learning and to purchase resources to benefit all children in the school</a:t>
            </a:r>
            <a:endParaRPr sz="22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l" rtl="0">
              <a:lnSpc>
                <a:spcPct val="100000"/>
              </a:lnSpc>
              <a:spcBef>
                <a:spcPts val="614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None/>
            </a:pPr>
            <a:endParaRPr sz="1700" b="0" i="1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8640" marR="0" lvl="1" indent="-45434" algn="l" rtl="0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30161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C3260C"/>
              </a:buClr>
              <a:buSzPct val="129998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30162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C3260C"/>
              </a:buClr>
              <a:buSzPct val="129998"/>
              <a:buFont typeface="Georgia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12494">
            <a:off x="6700716" y="3631342"/>
            <a:ext cx="2068838" cy="28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9519" y="5074717"/>
            <a:ext cx="2560286" cy="178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0429">
            <a:off x="578912" y="3960723"/>
            <a:ext cx="1917357" cy="2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9930" y="93143"/>
            <a:ext cx="824534" cy="98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67033">
            <a:off x="163634" y="273670"/>
            <a:ext cx="2454256" cy="173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609" y="2476467"/>
            <a:ext cx="2260454" cy="121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927831">
            <a:off x="6848837" y="234551"/>
            <a:ext cx="1958725" cy="277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15300" y="58293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20"/>
              <a:buNone/>
            </a:pPr>
            <a:r>
              <a:rPr lang="en-GB" sz="4000" cap="small" dirty="0"/>
              <a:t>Friends At Bellbird School</a:t>
            </a:r>
            <a:endParaRPr dirty="0"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In previous years, we have raised in excess of £12,000 p.a.</a:t>
            </a:r>
            <a:endParaRPr dirty="0"/>
          </a:p>
          <a:p>
            <a:pPr marL="4572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We have donated money to pay for: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Improving our library – providing books and furniture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Visits from outside theatre companies and authors/poets</a:t>
            </a:r>
            <a:endParaRPr sz="2000"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Cycle helmets for all new children</a:t>
            </a:r>
            <a:endParaRPr sz="2000"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Supported building new outdoor play areas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Rainbow playground benches and tables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Swimming lessons for Years 2, 4 and 6  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Easter bunny visit - eggs for all children at the school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Christmas presents &amp; crackers for the Christmas lunch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Year 6 Leavers’ gifts and party</a:t>
            </a:r>
            <a:endParaRPr sz="2000"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Fund for each class teacher for them to buy class resources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Meal vouchers for families during bubble closures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28598"/>
            <a:ext cx="824534" cy="98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320" y="3567599"/>
            <a:ext cx="1737361" cy="147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 descr="Oxford Cycle Helmet - F15 - Sizes M - Espokes Ebik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6456" y="2274030"/>
            <a:ext cx="1110344" cy="111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 descr="A person standing next to a person in a costum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5813" y="5228212"/>
            <a:ext cx="1406868" cy="147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 descr="1,519 Childrens Book Shelf Stock Photos, Pictures &amp;amp; Royalty-Free Images -  iSt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43674" y="1090516"/>
            <a:ext cx="1475784" cy="98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15300" y="58293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/>
        </p:nvSpPr>
        <p:spPr>
          <a:xfrm>
            <a:off x="457200" y="2286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</a:pPr>
            <a:r>
              <a:rPr lang="en-GB" sz="4000" b="1" i="0" u="none" strike="noStrike" cap="small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Friends At Bellbird School</a:t>
            </a:r>
            <a:endParaRPr sz="4000" b="1" i="0" u="none" strike="noStrike" cap="small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28598"/>
            <a:ext cx="824534" cy="98385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/>
          <p:nvPr/>
        </p:nvSpPr>
        <p:spPr>
          <a:xfrm>
            <a:off x="755374" y="1371599"/>
            <a:ext cx="8001000" cy="536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great team and supportive parents helping to provide resources and events for Bellbird children!</a:t>
            </a: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would like to attend our events and help raise funds for the school:</a:t>
            </a: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out for invitations on school comms emails from September</a:t>
            </a: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would like to find out more about what we do:</a:t>
            </a: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on the school web page – FABS</a:t>
            </a: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GB" sz="185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www.thebellbird.cambs.sch.uk/friends-at-bellbird-school/</a:t>
            </a: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our AGM in September</a:t>
            </a: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free to stop one of us to ask questions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welcome all parents wishing to join us in supporting the school</a:t>
            </a: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GB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welcoming you to the Bellbird!</a:t>
            </a:r>
            <a:endParaRPr sz="129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5300" y="58293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(4:3)</PresentationFormat>
  <Paragraphs>59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Trebuchet MS</vt:lpstr>
      <vt:lpstr>Slipstream</vt:lpstr>
      <vt:lpstr>PowerPoint Presentation</vt:lpstr>
      <vt:lpstr>PowerPoint Presentation</vt:lpstr>
      <vt:lpstr>Friends At Bellbird School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George</dc:creator>
  <cp:lastModifiedBy>Emma George</cp:lastModifiedBy>
  <cp:revision>1</cp:revision>
  <cp:lastPrinted>2022-06-08T06:39:46Z</cp:lastPrinted>
  <dcterms:modified xsi:type="dcterms:W3CDTF">2022-06-08T06:40:33Z</dcterms:modified>
</cp:coreProperties>
</file>